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Lst>
  <p:notesMasterIdLst>
    <p:notesMasterId r:id="rId22"/>
  </p:notesMasterIdLst>
  <p:sldIdLst>
    <p:sldId id="256" r:id="rId4"/>
    <p:sldId id="260" r:id="rId5"/>
    <p:sldId id="257" r:id="rId6"/>
    <p:sldId id="258" r:id="rId7"/>
    <p:sldId id="259" r:id="rId8"/>
    <p:sldId id="261" r:id="rId9"/>
    <p:sldId id="262" r:id="rId10"/>
    <p:sldId id="263" r:id="rId11"/>
    <p:sldId id="277" r:id="rId12"/>
    <p:sldId id="275" r:id="rId13"/>
    <p:sldId id="274" r:id="rId14"/>
    <p:sldId id="276" r:id="rId15"/>
    <p:sldId id="279" r:id="rId16"/>
    <p:sldId id="278" r:id="rId17"/>
    <p:sldId id="264" r:id="rId18"/>
    <p:sldId id="265" r:id="rId19"/>
    <p:sldId id="266" r:id="rId20"/>
    <p:sldId id="267" r:id="rId21"/>
  </p:sldIdLst>
  <p:sldSz cx="18288000" cy="10287000"/>
  <p:notesSz cx="7315200" cy="9601200"/>
  <p:embeddedFontLst>
    <p:embeddedFont>
      <p:font typeface="Anton" pitchFamily="2" charset="0"/>
      <p:regular r:id="rId23"/>
    </p:embeddedFont>
    <p:embeddedFont>
      <p:font typeface="Barlow SemiCondensed Bold" panose="020B0604020202020204" charset="0"/>
      <p:regular r:id="rId24"/>
    </p:embeddedFont>
    <p:embeddedFont>
      <p:font typeface="Barlow SemiCondensed Heavy" panose="020B0604020202020204" charset="0"/>
      <p:regular r:id="rId25"/>
    </p:embeddedFont>
    <p:embeddedFont>
      <p:font typeface="Barlow SemiCondensed Semi-Bold" panose="020B0604020202020204" charset="0"/>
      <p:regular r:id="rId26"/>
    </p:embeddedFont>
    <p:embeddedFont>
      <p:font typeface="Codec Pro Bold" panose="020B0604020202020204" charset="0"/>
      <p:regular r:id="rId27"/>
    </p:embeddedFont>
    <p:embeddedFont>
      <p:font typeface="Montserrat" panose="00000500000000000000" pitchFamily="2" charset="0"/>
      <p:regular r:id="rId28"/>
      <p:bold r:id="rId29"/>
      <p:italic r:id="rId30"/>
      <p:boldItalic r:id="rId31"/>
    </p:embeddedFont>
    <p:embeddedFont>
      <p:font typeface="Montserrat Bold" panose="00000800000000000000" charset="0"/>
      <p:regular r:id="rId32"/>
      <p:bold r:id="rId33"/>
    </p:embeddedFont>
    <p:embeddedFont>
      <p:font typeface="Montserrat Bold Italics" panose="020B0604020202020204" charset="0"/>
      <p:regular r:id="rId34"/>
    </p:embeddedFont>
    <p:embeddedFont>
      <p:font typeface="Montserrat Medium" panose="00000600000000000000" pitchFamily="2" charset="0"/>
      <p:regular r:id="rId35"/>
      <p:italic r:id="rId36"/>
    </p:embeddedFont>
    <p:embeddedFont>
      <p:font typeface="Poppins" panose="00000500000000000000" pitchFamily="2" charset="0"/>
      <p:regular r:id="rId37"/>
      <p:bold r:id="rId38"/>
      <p:italic r:id="rId39"/>
      <p:boldItalic r:id="rId40"/>
    </p:embeddedFont>
    <p:embeddedFont>
      <p:font typeface="Poppins Bold" panose="00000800000000000000" charset="0"/>
      <p:regular r:id="rId41"/>
      <p:bold r:id="rId42"/>
    </p:embeddedFont>
    <p:embeddedFont>
      <p:font typeface="TAN Headline"/>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FFC55-8E7C-4208-8F10-1D6CA940AF76}" v="30" dt="2024-10-31T11:02:33.395"/>
    <p1510:client id="{8825728B-EE92-4CB2-B1F6-56338018430E}" v="2" dt="2024-11-01T10:31:19.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4133" autoAdjust="0"/>
  </p:normalViewPr>
  <p:slideViewPr>
    <p:cSldViewPr>
      <p:cViewPr varScale="1">
        <p:scale>
          <a:sx n="59" d="100"/>
          <a:sy n="59" d="100"/>
        </p:scale>
        <p:origin x="13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8.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font" Target="fonts/font7.fntdata"/><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cila Mora" userId="S::c0896891@mylambton.ca::bb886292-86e6-4b74-84d0-50db627ed9b2" providerId="AD" clId="Web-{1ECFFC55-8E7C-4208-8F10-1D6CA940AF76}"/>
    <pc:docChg chg="addSld delSld modSld sldOrd">
      <pc:chgData name="Prescila Mora" userId="S::c0896891@mylambton.ca::bb886292-86e6-4b74-84d0-50db627ed9b2" providerId="AD" clId="Web-{1ECFFC55-8E7C-4208-8F10-1D6CA940AF76}" dt="2024-10-31T11:02:33.395" v="18"/>
      <pc:docMkLst>
        <pc:docMk/>
      </pc:docMkLst>
      <pc:sldChg chg="delSp add delAnim">
        <pc:chgData name="Prescila Mora" userId="S::c0896891@mylambton.ca::bb886292-86e6-4b74-84d0-50db627ed9b2" providerId="AD" clId="Web-{1ECFFC55-8E7C-4208-8F10-1D6CA940AF76}" dt="2024-10-31T11:01:46.521" v="17"/>
        <pc:sldMkLst>
          <pc:docMk/>
          <pc:sldMk cId="0" sldId="259"/>
        </pc:sldMkLst>
        <pc:picChg chg="del">
          <ac:chgData name="Prescila Mora" userId="S::c0896891@mylambton.ca::bb886292-86e6-4b74-84d0-50db627ed9b2" providerId="AD" clId="Web-{1ECFFC55-8E7C-4208-8F10-1D6CA940AF76}" dt="2024-10-31T11:01:46.521" v="17"/>
          <ac:picMkLst>
            <pc:docMk/>
            <pc:sldMk cId="0" sldId="259"/>
            <ac:picMk id="37" creationId="{CEBCD7FF-CE1E-3001-4079-C704C9FB3EA0}"/>
          </ac:picMkLst>
        </pc:picChg>
      </pc:sldChg>
      <pc:sldChg chg="modSp ord">
        <pc:chgData name="Prescila Mora" userId="S::c0896891@mylambton.ca::bb886292-86e6-4b74-84d0-50db627ed9b2" providerId="AD" clId="Web-{1ECFFC55-8E7C-4208-8F10-1D6CA940AF76}" dt="2024-10-31T11:01:07.928" v="16" actId="20577"/>
        <pc:sldMkLst>
          <pc:docMk/>
          <pc:sldMk cId="0" sldId="260"/>
        </pc:sldMkLst>
        <pc:spChg chg="mod">
          <ac:chgData name="Prescila Mora" userId="S::c0896891@mylambton.ca::bb886292-86e6-4b74-84d0-50db627ed9b2" providerId="AD" clId="Web-{1ECFFC55-8E7C-4208-8F10-1D6CA940AF76}" dt="2024-10-31T11:01:07.928" v="16" actId="20577"/>
          <ac:spMkLst>
            <pc:docMk/>
            <pc:sldMk cId="0" sldId="260"/>
            <ac:spMk id="24" creationId="{00000000-0000-0000-0000-000000000000}"/>
          </ac:spMkLst>
        </pc:spChg>
      </pc:sldChg>
      <pc:sldChg chg="del">
        <pc:chgData name="Prescila Mora" userId="S::c0896891@mylambton.ca::bb886292-86e6-4b74-84d0-50db627ed9b2" providerId="AD" clId="Web-{1ECFFC55-8E7C-4208-8F10-1D6CA940AF76}" dt="2024-10-31T11:02:33.395" v="18"/>
        <pc:sldMkLst>
          <pc:docMk/>
          <pc:sldMk cId="2604080291" sldId="279"/>
        </pc:sldMkLst>
      </pc:sldChg>
    </pc:docChg>
  </pc:docChgLst>
  <pc:docChgLst>
    <pc:chgData name="Prescila Mora" userId="bb886292-86e6-4b74-84d0-50db627ed9b2" providerId="ADAL" clId="{8825728B-EE92-4CB2-B1F6-56338018430E}"/>
    <pc:docChg chg="undo custSel addSld delSld modSld sldOrd modNotesMaster">
      <pc:chgData name="Prescila Mora" userId="bb886292-86e6-4b74-84d0-50db627ed9b2" providerId="ADAL" clId="{8825728B-EE92-4CB2-B1F6-56338018430E}" dt="2024-11-01T10:31:19.666" v="230"/>
      <pc:docMkLst>
        <pc:docMk/>
      </pc:docMkLst>
      <pc:sldChg chg="add del">
        <pc:chgData name="Prescila Mora" userId="bb886292-86e6-4b74-84d0-50db627ed9b2" providerId="ADAL" clId="{8825728B-EE92-4CB2-B1F6-56338018430E}" dt="2024-10-21T01:52:39.321" v="2" actId="2696"/>
        <pc:sldMkLst>
          <pc:docMk/>
          <pc:sldMk cId="0" sldId="259"/>
        </pc:sldMkLst>
      </pc:sldChg>
      <pc:sldChg chg="modSp mod">
        <pc:chgData name="Prescila Mora" userId="bb886292-86e6-4b74-84d0-50db627ed9b2" providerId="ADAL" clId="{8825728B-EE92-4CB2-B1F6-56338018430E}" dt="2024-10-21T01:52:53.712" v="14" actId="20577"/>
        <pc:sldMkLst>
          <pc:docMk/>
          <pc:sldMk cId="0" sldId="260"/>
        </pc:sldMkLst>
        <pc:spChg chg="mod">
          <ac:chgData name="Prescila Mora" userId="bb886292-86e6-4b74-84d0-50db627ed9b2" providerId="ADAL" clId="{8825728B-EE92-4CB2-B1F6-56338018430E}" dt="2024-10-21T01:52:53.712" v="14" actId="20577"/>
          <ac:spMkLst>
            <pc:docMk/>
            <pc:sldMk cId="0" sldId="260"/>
            <ac:spMk id="23" creationId="{00000000-0000-0000-0000-000000000000}"/>
          </ac:spMkLst>
        </pc:spChg>
      </pc:sldChg>
      <pc:sldChg chg="ord">
        <pc:chgData name="Prescila Mora" userId="bb886292-86e6-4b74-84d0-50db627ed9b2" providerId="ADAL" clId="{8825728B-EE92-4CB2-B1F6-56338018430E}" dt="2024-10-21T01:53:34.381" v="18"/>
        <pc:sldMkLst>
          <pc:docMk/>
          <pc:sldMk cId="0" sldId="261"/>
        </pc:sldMkLst>
      </pc:sldChg>
      <pc:sldChg chg="add del setBg">
        <pc:chgData name="Prescila Mora" userId="bb886292-86e6-4b74-84d0-50db627ed9b2" providerId="ADAL" clId="{8825728B-EE92-4CB2-B1F6-56338018430E}" dt="2024-10-21T01:55:26.923" v="27"/>
        <pc:sldMkLst>
          <pc:docMk/>
          <pc:sldMk cId="0" sldId="264"/>
        </pc:sldMkLst>
      </pc:sldChg>
      <pc:sldChg chg="add del setBg">
        <pc:chgData name="Prescila Mora" userId="bb886292-86e6-4b74-84d0-50db627ed9b2" providerId="ADAL" clId="{8825728B-EE92-4CB2-B1F6-56338018430E}" dt="2024-10-21T01:55:26.923" v="27"/>
        <pc:sldMkLst>
          <pc:docMk/>
          <pc:sldMk cId="0" sldId="265"/>
        </pc:sldMkLst>
      </pc:sldChg>
      <pc:sldChg chg="modSp add del mod setBg">
        <pc:chgData name="Prescila Mora" userId="bb886292-86e6-4b74-84d0-50db627ed9b2" providerId="ADAL" clId="{8825728B-EE92-4CB2-B1F6-56338018430E}" dt="2024-11-01T10:30:34.927" v="229" actId="2710"/>
        <pc:sldMkLst>
          <pc:docMk/>
          <pc:sldMk cId="0" sldId="266"/>
        </pc:sldMkLst>
        <pc:spChg chg="mod">
          <ac:chgData name="Prescila Mora" userId="bb886292-86e6-4b74-84d0-50db627ed9b2" providerId="ADAL" clId="{8825728B-EE92-4CB2-B1F6-56338018430E}" dt="2024-11-01T10:30:34.927" v="229" actId="2710"/>
          <ac:spMkLst>
            <pc:docMk/>
            <pc:sldMk cId="0" sldId="266"/>
            <ac:spMk id="17" creationId="{00000000-0000-0000-0000-000000000000}"/>
          </ac:spMkLst>
        </pc:spChg>
      </pc:sldChg>
      <pc:sldChg chg="add del setBg">
        <pc:chgData name="Prescila Mora" userId="bb886292-86e6-4b74-84d0-50db627ed9b2" providerId="ADAL" clId="{8825728B-EE92-4CB2-B1F6-56338018430E}" dt="2024-10-21T01:55:26.923" v="27"/>
        <pc:sldMkLst>
          <pc:docMk/>
          <pc:sldMk cId="0" sldId="267"/>
        </pc:sldMkLst>
      </pc:sldChg>
      <pc:sldChg chg="del">
        <pc:chgData name="Prescila Mora" userId="bb886292-86e6-4b74-84d0-50db627ed9b2" providerId="ADAL" clId="{8825728B-EE92-4CB2-B1F6-56338018430E}" dt="2024-10-21T01:53:53.439" v="20" actId="2696"/>
        <pc:sldMkLst>
          <pc:docMk/>
          <pc:sldMk cId="668922953" sldId="268"/>
        </pc:sldMkLst>
      </pc:sldChg>
      <pc:sldChg chg="del">
        <pc:chgData name="Prescila Mora" userId="bb886292-86e6-4b74-84d0-50db627ed9b2" providerId="ADAL" clId="{8825728B-EE92-4CB2-B1F6-56338018430E}" dt="2024-10-21T01:53:47.695" v="19" actId="2696"/>
        <pc:sldMkLst>
          <pc:docMk/>
          <pc:sldMk cId="554023805" sldId="269"/>
        </pc:sldMkLst>
      </pc:sldChg>
      <pc:sldChg chg="add del setBg">
        <pc:chgData name="Prescila Mora" userId="bb886292-86e6-4b74-84d0-50db627ed9b2" providerId="ADAL" clId="{8825728B-EE92-4CB2-B1F6-56338018430E}" dt="2024-10-21T01:55:26.923" v="27"/>
        <pc:sldMkLst>
          <pc:docMk/>
          <pc:sldMk cId="96066770" sldId="278"/>
        </pc:sldMkLst>
      </pc:sldChg>
      <pc:sldChg chg="del">
        <pc:chgData name="Prescila Mora" userId="bb886292-86e6-4b74-84d0-50db627ed9b2" providerId="ADAL" clId="{8825728B-EE92-4CB2-B1F6-56338018430E}" dt="2024-10-21T01:53:57.963" v="21" actId="2696"/>
        <pc:sldMkLst>
          <pc:docMk/>
          <pc:sldMk cId="899822303" sldId="278"/>
        </pc:sldMkLst>
      </pc:sldChg>
      <pc:sldChg chg="addSp delSp modSp add mod ord">
        <pc:chgData name="Prescila Mora" userId="bb886292-86e6-4b74-84d0-50db627ed9b2" providerId="ADAL" clId="{8825728B-EE92-4CB2-B1F6-56338018430E}" dt="2024-11-01T09:48:59.576" v="175"/>
        <pc:sldMkLst>
          <pc:docMk/>
          <pc:sldMk cId="405155450" sldId="279"/>
        </pc:sldMkLst>
        <pc:spChg chg="mod">
          <ac:chgData name="Prescila Mora" userId="bb886292-86e6-4b74-84d0-50db627ed9b2" providerId="ADAL" clId="{8825728B-EE92-4CB2-B1F6-56338018430E}" dt="2024-11-01T09:48:53.388" v="173" actId="20577"/>
          <ac:spMkLst>
            <pc:docMk/>
            <pc:sldMk cId="405155450" sldId="279"/>
            <ac:spMk id="7" creationId="{BEE23601-6AA6-2F87-9333-91C80DF1094B}"/>
          </ac:spMkLst>
        </pc:spChg>
        <pc:spChg chg="del">
          <ac:chgData name="Prescila Mora" userId="bb886292-86e6-4b74-84d0-50db627ed9b2" providerId="ADAL" clId="{8825728B-EE92-4CB2-B1F6-56338018430E}" dt="2024-11-01T09:39:23.942" v="47" actId="478"/>
          <ac:spMkLst>
            <pc:docMk/>
            <pc:sldMk cId="405155450" sldId="279"/>
            <ac:spMk id="8" creationId="{67AD0F0F-1FD2-9ECE-31F4-88317F71BB09}"/>
          </ac:spMkLst>
        </pc:spChg>
        <pc:spChg chg="del">
          <ac:chgData name="Prescila Mora" userId="bb886292-86e6-4b74-84d0-50db627ed9b2" providerId="ADAL" clId="{8825728B-EE92-4CB2-B1F6-56338018430E}" dt="2024-11-01T09:39:52.102" v="54" actId="478"/>
          <ac:spMkLst>
            <pc:docMk/>
            <pc:sldMk cId="405155450" sldId="279"/>
            <ac:spMk id="11" creationId="{7F1D35CE-5449-E315-22D6-D6EEDAF18A2E}"/>
          </ac:spMkLst>
        </pc:spChg>
        <pc:picChg chg="del">
          <ac:chgData name="Prescila Mora" userId="bb886292-86e6-4b74-84d0-50db627ed9b2" providerId="ADAL" clId="{8825728B-EE92-4CB2-B1F6-56338018430E}" dt="2024-11-01T09:39:27.602" v="48" actId="478"/>
          <ac:picMkLst>
            <pc:docMk/>
            <pc:sldMk cId="405155450" sldId="279"/>
            <ac:picMk id="9" creationId="{23ED7F88-6D88-260D-D5E3-2F8A87BE4AD0}"/>
          </ac:picMkLst>
        </pc:picChg>
        <pc:picChg chg="add del mod">
          <ac:chgData name="Prescila Mora" userId="bb886292-86e6-4b74-84d0-50db627ed9b2" providerId="ADAL" clId="{8825728B-EE92-4CB2-B1F6-56338018430E}" dt="2024-11-01T09:42:14.449" v="55" actId="478"/>
          <ac:picMkLst>
            <pc:docMk/>
            <pc:sldMk cId="405155450" sldId="279"/>
            <ac:picMk id="10" creationId="{5D005A58-480D-89A9-8607-A02E49E94EA6}"/>
          </ac:picMkLst>
        </pc:picChg>
        <pc:picChg chg="add del mod">
          <ac:chgData name="Prescila Mora" userId="bb886292-86e6-4b74-84d0-50db627ed9b2" providerId="ADAL" clId="{8825728B-EE92-4CB2-B1F6-56338018430E}" dt="2024-11-01T09:44:59.361" v="94" actId="478"/>
          <ac:picMkLst>
            <pc:docMk/>
            <pc:sldMk cId="405155450" sldId="279"/>
            <ac:picMk id="13" creationId="{FB31B4B2-2971-65E8-9100-D0BA8ED0956A}"/>
          </ac:picMkLst>
        </pc:picChg>
        <pc:picChg chg="add del mod">
          <ac:chgData name="Prescila Mora" userId="bb886292-86e6-4b74-84d0-50db627ed9b2" providerId="ADAL" clId="{8825728B-EE92-4CB2-B1F6-56338018430E}" dt="2024-11-01T09:44:53.661" v="92" actId="478"/>
          <ac:picMkLst>
            <pc:docMk/>
            <pc:sldMk cId="405155450" sldId="279"/>
            <ac:picMk id="15" creationId="{71E62807-E3C2-19CE-BE97-D3A3B4AAD3B2}"/>
          </ac:picMkLst>
        </pc:picChg>
        <pc:picChg chg="add mod">
          <ac:chgData name="Prescila Mora" userId="bb886292-86e6-4b74-84d0-50db627ed9b2" providerId="ADAL" clId="{8825728B-EE92-4CB2-B1F6-56338018430E}" dt="2024-11-01T09:48:10.978" v="156" actId="1076"/>
          <ac:picMkLst>
            <pc:docMk/>
            <pc:sldMk cId="405155450" sldId="279"/>
            <ac:picMk id="17" creationId="{ECCCB06B-BC8F-C90E-98DC-530DC5C3529C}"/>
          </ac:picMkLst>
        </pc:picChg>
        <pc:picChg chg="add mod">
          <ac:chgData name="Prescila Mora" userId="bb886292-86e6-4b74-84d0-50db627ed9b2" providerId="ADAL" clId="{8825728B-EE92-4CB2-B1F6-56338018430E}" dt="2024-11-01T09:48:15.253" v="157" actId="1076"/>
          <ac:picMkLst>
            <pc:docMk/>
            <pc:sldMk cId="405155450" sldId="279"/>
            <ac:picMk id="18" creationId="{791C4E90-A085-8310-BB15-0279D6A93F3B}"/>
          </ac:picMkLst>
        </pc:picChg>
        <pc:picChg chg="add del mod">
          <ac:chgData name="Prescila Mora" userId="bb886292-86e6-4b74-84d0-50db627ed9b2" providerId="ADAL" clId="{8825728B-EE92-4CB2-B1F6-56338018430E}" dt="2024-11-01T09:48:03" v="154" actId="1076"/>
          <ac:picMkLst>
            <pc:docMk/>
            <pc:sldMk cId="405155450" sldId="279"/>
            <ac:picMk id="32" creationId="{E4439A2F-BBB4-EEA0-0E0E-44EC0C92E54A}"/>
          </ac:picMkLst>
        </pc:picChg>
      </pc:sldChg>
      <pc:sldChg chg="new del">
        <pc:chgData name="Prescila Mora" userId="bb886292-86e6-4b74-84d0-50db627ed9b2" providerId="ADAL" clId="{8825728B-EE92-4CB2-B1F6-56338018430E}" dt="2024-11-01T09:38:54.136" v="30" actId="680"/>
        <pc:sldMkLst>
          <pc:docMk/>
          <pc:sldMk cId="631177558" sldId="279"/>
        </pc:sldMkLst>
      </pc:sldChg>
      <pc:sldChg chg="delSp mod">
        <pc:chgData name="Prescila Mora" userId="bb886292-86e6-4b74-84d0-50db627ed9b2" providerId="ADAL" clId="{8825728B-EE92-4CB2-B1F6-56338018430E}" dt="2024-10-21T02:00:26.805" v="28" actId="478"/>
        <pc:sldMkLst>
          <pc:docMk/>
          <pc:sldMk cId="2604080291" sldId="279"/>
        </pc:sldMkLst>
        <pc:grpChg chg="del">
          <ac:chgData name="Prescila Mora" userId="bb886292-86e6-4b74-84d0-50db627ed9b2" providerId="ADAL" clId="{8825728B-EE92-4CB2-B1F6-56338018430E}" dt="2024-10-21T02:00:26.805" v="28" actId="478"/>
          <ac:grpSpMkLst>
            <pc:docMk/>
            <pc:sldMk cId="2604080291" sldId="279"/>
            <ac:grpSpMk id="9" creationId="{00000000-0000-0000-0000-000000000000}"/>
          </ac:grpSpMkLst>
        </pc:grpChg>
      </pc:sldChg>
      <pc:sldChg chg="addSp delSp modSp add del mod ord">
        <pc:chgData name="Prescila Mora" userId="bb886292-86e6-4b74-84d0-50db627ed9b2" providerId="ADAL" clId="{8825728B-EE92-4CB2-B1F6-56338018430E}" dt="2024-11-01T09:48:26.884" v="158" actId="2696"/>
        <pc:sldMkLst>
          <pc:docMk/>
          <pc:sldMk cId="783156912" sldId="280"/>
        </pc:sldMkLst>
        <pc:spChg chg="mod">
          <ac:chgData name="Prescila Mora" userId="bb886292-86e6-4b74-84d0-50db627ed9b2" providerId="ADAL" clId="{8825728B-EE92-4CB2-B1F6-56338018430E}" dt="2024-11-01T09:47:38.919" v="151" actId="6549"/>
          <ac:spMkLst>
            <pc:docMk/>
            <pc:sldMk cId="783156912" sldId="280"/>
            <ac:spMk id="7" creationId="{6903EA0C-0040-C79E-116F-1B9BB33D29B9}"/>
          </ac:spMkLst>
        </pc:spChg>
        <pc:picChg chg="add mod">
          <ac:chgData name="Prescila Mora" userId="bb886292-86e6-4b74-84d0-50db627ed9b2" providerId="ADAL" clId="{8825728B-EE92-4CB2-B1F6-56338018430E}" dt="2024-11-01T09:46:52.006" v="101" actId="1076"/>
          <ac:picMkLst>
            <pc:docMk/>
            <pc:sldMk cId="783156912" sldId="280"/>
            <ac:picMk id="8" creationId="{9DF4405E-47B6-7B0F-1229-2F3EB73F352B}"/>
          </ac:picMkLst>
        </pc:picChg>
        <pc:picChg chg="del">
          <ac:chgData name="Prescila Mora" userId="bb886292-86e6-4b74-84d0-50db627ed9b2" providerId="ADAL" clId="{8825728B-EE92-4CB2-B1F6-56338018430E}" dt="2024-11-01T09:46:48.725" v="99" actId="478"/>
          <ac:picMkLst>
            <pc:docMk/>
            <pc:sldMk cId="783156912" sldId="280"/>
            <ac:picMk id="17" creationId="{4823BE67-9145-4DB3-57F3-D5B3FB06F9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83A7EB3-2199-46FC-A61C-F90B567A602B}" type="datetimeFigureOut">
              <a:rPr lang="en-CA" smtClean="0"/>
              <a:t>2024-11-01</a:t>
            </a:fld>
            <a:endParaRPr lang="en-CA"/>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67078FF-8506-4410-ABD0-7BF25A4B9867}" type="slidenum">
              <a:rPr lang="en-CA" smtClean="0"/>
              <a:t>‹#›</a:t>
            </a:fld>
            <a:endParaRPr lang="en-CA"/>
          </a:p>
        </p:txBody>
      </p:sp>
    </p:spTree>
    <p:extLst>
      <p:ext uri="{BB962C8B-B14F-4D97-AF65-F5344CB8AC3E}">
        <p14:creationId xmlns:p14="http://schemas.microsoft.com/office/powerpoint/2010/main" val="792480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The objective here is clear: Identify Key features, Pick specific ML, Present actionable Insights.</a:t>
            </a:r>
          </a:p>
          <a:p>
            <a:pPr defTabSz="966612">
              <a:defRPr/>
            </a:pPr>
            <a:endParaRPr lang="en-US" dirty="0"/>
          </a:p>
          <a:p>
            <a:pPr defTabSz="966612">
              <a:defRPr/>
            </a:pPr>
            <a:r>
              <a:rPr lang="en-US" dirty="0"/>
              <a:t> To use data to understand the intricacies of the opponent’s strategies and extract actionable insights using machine learning. This will enable Toronto FC to better adapt and outsmart their opponents on the field.</a:t>
            </a:r>
          </a:p>
          <a:p>
            <a:endParaRPr lang="en-CA" dirty="0"/>
          </a:p>
        </p:txBody>
      </p:sp>
      <p:sp>
        <p:nvSpPr>
          <p:cNvPr id="4" name="Slide Number Placeholder 3"/>
          <p:cNvSpPr>
            <a:spLocks noGrp="1"/>
          </p:cNvSpPr>
          <p:nvPr>
            <p:ph type="sldNum" sz="quarter" idx="5"/>
          </p:nvPr>
        </p:nvSpPr>
        <p:spPr/>
        <p:txBody>
          <a:bodyPr/>
          <a:lstStyle/>
          <a:p>
            <a:fld id="{C67078FF-8506-4410-ABD0-7BF25A4B9867}" type="slidenum">
              <a:rPr lang="en-CA" smtClean="0"/>
              <a:t>5</a:t>
            </a:fld>
            <a:endParaRPr lang="en-CA"/>
          </a:p>
        </p:txBody>
      </p:sp>
    </p:spTree>
    <p:extLst>
      <p:ext uri="{BB962C8B-B14F-4D97-AF65-F5344CB8AC3E}">
        <p14:creationId xmlns:p14="http://schemas.microsoft.com/office/powerpoint/2010/main" val="288711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67078FF-8506-4410-ABD0-7BF25A4B9867}" type="slidenum">
              <a:rPr lang="en-CA" smtClean="0"/>
              <a:t>7</a:t>
            </a:fld>
            <a:endParaRPr lang="en-CA"/>
          </a:p>
        </p:txBody>
      </p:sp>
    </p:spTree>
    <p:extLst>
      <p:ext uri="{BB962C8B-B14F-4D97-AF65-F5344CB8AC3E}">
        <p14:creationId xmlns:p14="http://schemas.microsoft.com/office/powerpoint/2010/main" val="373862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6C6D-0E5C-4188-5C40-D6507E002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A497C-4A79-B9B7-DCE5-4047143A1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3DFFC7-F7EC-D765-9C28-C09A59514063}"/>
              </a:ext>
            </a:extLst>
          </p:cNvPr>
          <p:cNvSpPr>
            <a:spLocks noGrp="1"/>
          </p:cNvSpPr>
          <p:nvPr>
            <p:ph type="body" idx="1"/>
          </p:nvPr>
        </p:nvSpPr>
        <p:spPr/>
        <p:txBody>
          <a:bodyPr/>
          <a:lstStyle/>
          <a:p>
            <a:r>
              <a:rPr lang="en-US" dirty="0"/>
              <a:t>We tested two models for predicting game outcomes: Random Forest and Logistic Regression.</a:t>
            </a:r>
          </a:p>
          <a:p>
            <a:r>
              <a:rPr lang="en-US" b="1" dirty="0"/>
              <a:t>Random Forest</a:t>
            </a:r>
            <a:r>
              <a:rPr lang="en-US" dirty="0"/>
              <a:t> has an accuracy of </a:t>
            </a:r>
            <a:r>
              <a:rPr lang="en-US" b="1" dirty="0"/>
              <a:t>70%</a:t>
            </a:r>
            <a:r>
              <a:rPr lang="en-US" dirty="0"/>
              <a:t>, meaning it correctly predicts the outcomes of 7 out of 10 games. It’s also </a:t>
            </a:r>
            <a:r>
              <a:rPr lang="en-US" b="1" dirty="0"/>
              <a:t>80%</a:t>
            </a:r>
            <a:r>
              <a:rPr lang="en-US" dirty="0"/>
              <a:t> precise when predicting wins and catches </a:t>
            </a:r>
            <a:r>
              <a:rPr lang="en-US" b="1" dirty="0"/>
              <a:t>75%</a:t>
            </a:r>
            <a:r>
              <a:rPr lang="en-US" dirty="0"/>
              <a:t> of losses or draws. Overall, it’s balanced and dependable.</a:t>
            </a:r>
          </a:p>
          <a:p>
            <a:r>
              <a:rPr lang="en-US" b="1" dirty="0"/>
              <a:t>Logistic Regression</a:t>
            </a:r>
            <a:r>
              <a:rPr lang="en-US" dirty="0"/>
              <a:t> also has a </a:t>
            </a:r>
            <a:r>
              <a:rPr lang="en-US" b="1" dirty="0"/>
              <a:t>70%</a:t>
            </a:r>
            <a:r>
              <a:rPr lang="en-US" dirty="0"/>
              <a:t> accuracy. However, it’s better at catching losses and draws with </a:t>
            </a:r>
            <a:r>
              <a:rPr lang="en-US" b="1" dirty="0"/>
              <a:t>100%</a:t>
            </a:r>
            <a:r>
              <a:rPr lang="en-US" dirty="0"/>
              <a:t> recall, but its precision is a bit lower at </a:t>
            </a:r>
            <a:r>
              <a:rPr lang="en-US" b="1" dirty="0"/>
              <a:t>57%</a:t>
            </a:r>
            <a:r>
              <a:rPr lang="en-US" dirty="0"/>
              <a:t>.</a:t>
            </a:r>
          </a:p>
          <a:p>
            <a:r>
              <a:rPr lang="en-US" dirty="0"/>
              <a:t>We chose </a:t>
            </a:r>
            <a:r>
              <a:rPr lang="en-US" b="1" dirty="0"/>
              <a:t>Random Forest</a:t>
            </a:r>
            <a:r>
              <a:rPr lang="en-US" dirty="0"/>
              <a:t> because it’s consistently strong across all areas, making it the best fit for Toronto FC’s tactical planning.</a:t>
            </a:r>
          </a:p>
        </p:txBody>
      </p:sp>
      <p:sp>
        <p:nvSpPr>
          <p:cNvPr id="4" name="Slide Number Placeholder 3">
            <a:extLst>
              <a:ext uri="{FF2B5EF4-FFF2-40B4-BE49-F238E27FC236}">
                <a16:creationId xmlns:a16="http://schemas.microsoft.com/office/drawing/2014/main" id="{61E1BA34-DFF5-32DA-8E3A-3B6F3F43C2D4}"/>
              </a:ext>
            </a:extLst>
          </p:cNvPr>
          <p:cNvSpPr>
            <a:spLocks noGrp="1"/>
          </p:cNvSpPr>
          <p:nvPr>
            <p:ph type="sldNum" sz="quarter" idx="5"/>
          </p:nvPr>
        </p:nvSpPr>
        <p:spPr/>
        <p:txBody>
          <a:bodyPr/>
          <a:lstStyle/>
          <a:p>
            <a:pPr defTabSz="966612">
              <a:defRPr/>
            </a:pPr>
            <a:fld id="{C67078FF-8506-4410-ABD0-7BF25A4B9867}" type="slidenum">
              <a:rPr lang="en-CA">
                <a:solidFill>
                  <a:prstClr val="black"/>
                </a:solidFill>
                <a:latin typeface="Aptos" panose="02110004020202020204"/>
              </a:rPr>
              <a:pPr defTabSz="966612">
                <a:defRPr/>
              </a:pPr>
              <a:t>13</a:t>
            </a:fld>
            <a:endParaRPr lang="en-CA">
              <a:solidFill>
                <a:prstClr val="black"/>
              </a:solidFill>
              <a:latin typeface="Aptos" panose="02110004020202020204"/>
            </a:endParaRPr>
          </a:p>
        </p:txBody>
      </p:sp>
    </p:spTree>
    <p:extLst>
      <p:ext uri="{BB962C8B-B14F-4D97-AF65-F5344CB8AC3E}">
        <p14:creationId xmlns:p14="http://schemas.microsoft.com/office/powerpoint/2010/main" val="378773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two models for predicting game outcomes: Random Forest and Logistic Regression.</a:t>
            </a:r>
          </a:p>
          <a:p>
            <a:r>
              <a:rPr lang="en-US" b="1" dirty="0"/>
              <a:t>Random Forest</a:t>
            </a:r>
            <a:r>
              <a:rPr lang="en-US" dirty="0"/>
              <a:t> has an accuracy of </a:t>
            </a:r>
            <a:r>
              <a:rPr lang="en-US" b="1" dirty="0"/>
              <a:t>70%</a:t>
            </a:r>
            <a:r>
              <a:rPr lang="en-US" dirty="0"/>
              <a:t>, meaning it correctly predicts the outcomes of 7 out of 10 games. It’s also </a:t>
            </a:r>
            <a:r>
              <a:rPr lang="en-US" b="1" dirty="0"/>
              <a:t>80%</a:t>
            </a:r>
            <a:r>
              <a:rPr lang="en-US" dirty="0"/>
              <a:t> precise when predicting wins and catches </a:t>
            </a:r>
            <a:r>
              <a:rPr lang="en-US" b="1" dirty="0"/>
              <a:t>75%</a:t>
            </a:r>
            <a:r>
              <a:rPr lang="en-US" dirty="0"/>
              <a:t> of losses or draws. Overall, it’s balanced and dependable.</a:t>
            </a:r>
          </a:p>
          <a:p>
            <a:r>
              <a:rPr lang="en-US" b="1" dirty="0"/>
              <a:t>Logistic Regression</a:t>
            </a:r>
            <a:r>
              <a:rPr lang="en-US" dirty="0"/>
              <a:t> also has a </a:t>
            </a:r>
            <a:r>
              <a:rPr lang="en-US" b="1" dirty="0"/>
              <a:t>70%</a:t>
            </a:r>
            <a:r>
              <a:rPr lang="en-US" dirty="0"/>
              <a:t> accuracy. However, it’s better at catching losses and draws with </a:t>
            </a:r>
            <a:r>
              <a:rPr lang="en-US" b="1" dirty="0"/>
              <a:t>100%</a:t>
            </a:r>
            <a:r>
              <a:rPr lang="en-US" dirty="0"/>
              <a:t> recall, but its precision is a bit lower at </a:t>
            </a:r>
            <a:r>
              <a:rPr lang="en-US" b="1" dirty="0"/>
              <a:t>57%</a:t>
            </a:r>
            <a:r>
              <a:rPr lang="en-US" dirty="0"/>
              <a:t>.</a:t>
            </a:r>
          </a:p>
          <a:p>
            <a:r>
              <a:rPr lang="en-US" dirty="0"/>
              <a:t>We chose </a:t>
            </a:r>
            <a:r>
              <a:rPr lang="en-US" b="1" dirty="0"/>
              <a:t>Random Forest</a:t>
            </a:r>
            <a:r>
              <a:rPr lang="en-US" dirty="0"/>
              <a:t> because it’s consistently strong across all areas, making it the best fit for Toronto FC’s tactical planning.</a:t>
            </a:r>
          </a:p>
        </p:txBody>
      </p:sp>
      <p:sp>
        <p:nvSpPr>
          <p:cNvPr id="4" name="Slide Number Placeholder 3"/>
          <p:cNvSpPr>
            <a:spLocks noGrp="1"/>
          </p:cNvSpPr>
          <p:nvPr>
            <p:ph type="sldNum" sz="quarter" idx="5"/>
          </p:nvPr>
        </p:nvSpPr>
        <p:spPr/>
        <p:txBody>
          <a:bodyPr/>
          <a:lstStyle/>
          <a:p>
            <a:pPr defTabSz="966612">
              <a:defRPr/>
            </a:pPr>
            <a:fld id="{C67078FF-8506-4410-ABD0-7BF25A4B9867}" type="slidenum">
              <a:rPr lang="en-CA">
                <a:solidFill>
                  <a:prstClr val="black"/>
                </a:solidFill>
                <a:latin typeface="Aptos" panose="02110004020202020204"/>
              </a:rPr>
              <a:pPr defTabSz="966612">
                <a:defRPr/>
              </a:pPr>
              <a:t>14</a:t>
            </a:fld>
            <a:endParaRPr lang="en-CA">
              <a:solidFill>
                <a:prstClr val="black"/>
              </a:solidFill>
              <a:latin typeface="Aptos" panose="02110004020202020204"/>
            </a:endParaRPr>
          </a:p>
        </p:txBody>
      </p:sp>
    </p:spTree>
    <p:extLst>
      <p:ext uri="{BB962C8B-B14F-4D97-AF65-F5344CB8AC3E}">
        <p14:creationId xmlns:p14="http://schemas.microsoft.com/office/powerpoint/2010/main" val="416864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Here’s a breakdown of the Random Forest model's performance in predicting Toronto FC’s match outcomes:</a:t>
            </a:r>
            <a:endParaRPr lang="en-US" dirty="0"/>
          </a:p>
          <a:p>
            <a:pPr>
              <a:buFont typeface="Arial" panose="020B0604020202020204" pitchFamily="34" charset="0"/>
              <a:buChar char="•"/>
            </a:pPr>
            <a:r>
              <a:rPr lang="en-US" b="1" dirty="0"/>
              <a:t>Accuracy</a:t>
            </a:r>
            <a:r>
              <a:rPr lang="en-US" dirty="0"/>
              <a:t> sits at 70%, meaning 7 out of 10 times, the model correctly predicts the game result.</a:t>
            </a:r>
          </a:p>
          <a:p>
            <a:pPr>
              <a:buFont typeface="Arial" panose="020B0604020202020204" pitchFamily="34" charset="0"/>
              <a:buChar char="•"/>
            </a:pPr>
            <a:r>
              <a:rPr lang="en-US" b="1" dirty="0"/>
              <a:t>Precision for Wins</a:t>
            </a:r>
            <a:r>
              <a:rPr lang="en-US" dirty="0"/>
              <a:t> is impressive at 80%, while </a:t>
            </a:r>
            <a:r>
              <a:rPr lang="en-US" b="1" dirty="0"/>
              <a:t>Precision for Loss/Draw</a:t>
            </a:r>
            <a:r>
              <a:rPr lang="en-US" dirty="0"/>
              <a:t> stands at 60%. This shows that the model is slightly better at predicting Wins with fewer false positives.</a:t>
            </a:r>
          </a:p>
          <a:p>
            <a:pPr>
              <a:buFont typeface="Arial" panose="020B0604020202020204" pitchFamily="34" charset="0"/>
              <a:buChar char="•"/>
            </a:pPr>
            <a:r>
              <a:rPr lang="en-US" b="1" dirty="0"/>
              <a:t>Recall for Wins</a:t>
            </a:r>
            <a:r>
              <a:rPr lang="en-US" dirty="0"/>
              <a:t> is 67%, meaning it catches the majority of actual wins, while </a:t>
            </a:r>
            <a:r>
              <a:rPr lang="en-US" b="1" dirty="0"/>
              <a:t>Recall for Loss/Draw</a:t>
            </a:r>
            <a:r>
              <a:rPr lang="en-US" dirty="0"/>
              <a:t> is even stronger at 75%.</a:t>
            </a:r>
          </a:p>
          <a:p>
            <a:pPr>
              <a:buFont typeface="Arial" panose="020B0604020202020204" pitchFamily="34" charset="0"/>
              <a:buChar char="•"/>
            </a:pPr>
            <a:r>
              <a:rPr lang="en-US" dirty="0"/>
              <a:t>Finally, the </a:t>
            </a:r>
            <a:r>
              <a:rPr lang="en-US" b="1" dirty="0"/>
              <a:t>F1-Scores</a:t>
            </a:r>
            <a:r>
              <a:rPr lang="en-US" dirty="0"/>
              <a:t> (a balance between precision and recall) are solid—67% for Loss/Draw predictions and 73% for Wins, showing balanced reliability across both outcomes.</a:t>
            </a:r>
          </a:p>
          <a:p>
            <a:r>
              <a:rPr lang="en-US" b="1" dirty="0"/>
              <a:t>In summary</a:t>
            </a:r>
            <a:r>
              <a:rPr lang="en-US" dirty="0"/>
              <a:t>, Random Forest provides a robust, balanced performance across key metrics. It consistently predicts both wins and loss/draw scenarios, giving Toronto FC reliable insights to fine-tune their strategies.</a:t>
            </a:r>
          </a:p>
        </p:txBody>
      </p:sp>
      <p:sp>
        <p:nvSpPr>
          <p:cNvPr id="4" name="Slide Number Placeholder 3"/>
          <p:cNvSpPr>
            <a:spLocks noGrp="1"/>
          </p:cNvSpPr>
          <p:nvPr>
            <p:ph type="sldNum" sz="quarter" idx="5"/>
          </p:nvPr>
        </p:nvSpPr>
        <p:spPr/>
        <p:txBody>
          <a:bodyPr/>
          <a:lstStyle/>
          <a:p>
            <a:pPr defTabSz="966612">
              <a:defRPr/>
            </a:pPr>
            <a:fld id="{C67078FF-8506-4410-ABD0-7BF25A4B9867}" type="slidenum">
              <a:rPr lang="en-CA">
                <a:solidFill>
                  <a:prstClr val="black"/>
                </a:solidFill>
                <a:latin typeface="Aptos" panose="02110004020202020204"/>
              </a:rPr>
              <a:pPr defTabSz="966612">
                <a:defRPr/>
              </a:pPr>
              <a:t>15</a:t>
            </a:fld>
            <a:endParaRPr lang="en-CA">
              <a:solidFill>
                <a:prstClr val="black"/>
              </a:solidFill>
              <a:latin typeface="Aptos" panose="02110004020202020204"/>
            </a:endParaRPr>
          </a:p>
        </p:txBody>
      </p:sp>
    </p:spTree>
    <p:extLst>
      <p:ext uri="{BB962C8B-B14F-4D97-AF65-F5344CB8AC3E}">
        <p14:creationId xmlns:p14="http://schemas.microsoft.com/office/powerpoint/2010/main" val="302535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b="1" dirty="0"/>
              <a:t>Boost Winning Confidence</a:t>
            </a:r>
            <a:r>
              <a:rPr lang="en-US" dirty="0"/>
              <a:t>: The model’s precision helps Toronto FC focus on winning strategies.</a:t>
            </a:r>
          </a:p>
          <a:p>
            <a:pPr defTabSz="966612">
              <a:defRPr/>
            </a:pPr>
            <a:r>
              <a:rPr lang="en-US" b="1" dirty="0"/>
              <a:t>Prepare for Risk</a:t>
            </a:r>
            <a:r>
              <a:rPr lang="en-US" dirty="0"/>
              <a:t>: High recall warns the team when they need to tighten defense.</a:t>
            </a:r>
          </a:p>
          <a:p>
            <a:pPr defTabSz="966612">
              <a:defRPr/>
            </a:pPr>
            <a:r>
              <a:rPr lang="en-US" b="1" dirty="0"/>
              <a:t>Balanced Predictions</a:t>
            </a:r>
            <a:r>
              <a:rPr lang="en-US" dirty="0"/>
              <a:t>: The model offers reliable insights for different match scenarios.</a:t>
            </a:r>
          </a:p>
          <a:p>
            <a:pPr defTabSz="966612">
              <a:defRPr/>
            </a:pPr>
            <a:r>
              <a:rPr lang="en-US" b="1" dirty="0"/>
              <a:t>Make Data-Driven Decisions</a:t>
            </a:r>
            <a:r>
              <a:rPr lang="en-US" dirty="0"/>
              <a:t>: Toronto FC can create effective strategies based on solid predictions.</a:t>
            </a:r>
            <a:endParaRPr lang="en-CA" dirty="0"/>
          </a:p>
        </p:txBody>
      </p:sp>
      <p:sp>
        <p:nvSpPr>
          <p:cNvPr id="4" name="Slide Number Placeholder 3"/>
          <p:cNvSpPr>
            <a:spLocks noGrp="1"/>
          </p:cNvSpPr>
          <p:nvPr>
            <p:ph type="sldNum" sz="quarter" idx="5"/>
          </p:nvPr>
        </p:nvSpPr>
        <p:spPr/>
        <p:txBody>
          <a:bodyPr/>
          <a:lstStyle/>
          <a:p>
            <a:pPr defTabSz="966612">
              <a:defRPr/>
            </a:pPr>
            <a:fld id="{C67078FF-8506-4410-ABD0-7BF25A4B9867}" type="slidenum">
              <a:rPr lang="en-CA">
                <a:solidFill>
                  <a:prstClr val="black"/>
                </a:solidFill>
                <a:latin typeface="Aptos" panose="02110004020202020204"/>
              </a:rPr>
              <a:pPr defTabSz="966612">
                <a:defRPr/>
              </a:pPr>
              <a:t>16</a:t>
            </a:fld>
            <a:endParaRPr lang="en-CA">
              <a:solidFill>
                <a:prstClr val="black"/>
              </a:solidFill>
              <a:latin typeface="Aptos" panose="02110004020202020204"/>
            </a:endParaRPr>
          </a:p>
        </p:txBody>
      </p:sp>
    </p:spTree>
    <p:extLst>
      <p:ext uri="{BB962C8B-B14F-4D97-AF65-F5344CB8AC3E}">
        <p14:creationId xmlns:p14="http://schemas.microsoft.com/office/powerpoint/2010/main" val="683501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In conclusion, leveraging AI to extract game insights will provide Toronto FC with a competitive edge. By understanding the opponent’s tactics, formations, and player tendencies, Toronto FC can prepare better strategies and improve their chances of winning upcoming matches.</a:t>
            </a:r>
          </a:p>
          <a:p>
            <a:endParaRPr lang="en-CA" dirty="0"/>
          </a:p>
        </p:txBody>
      </p:sp>
      <p:sp>
        <p:nvSpPr>
          <p:cNvPr id="4" name="Slide Number Placeholder 3"/>
          <p:cNvSpPr>
            <a:spLocks noGrp="1"/>
          </p:cNvSpPr>
          <p:nvPr>
            <p:ph type="sldNum" sz="quarter" idx="5"/>
          </p:nvPr>
        </p:nvSpPr>
        <p:spPr/>
        <p:txBody>
          <a:bodyPr/>
          <a:lstStyle/>
          <a:p>
            <a:pPr defTabSz="966612">
              <a:defRPr/>
            </a:pPr>
            <a:fld id="{C67078FF-8506-4410-ABD0-7BF25A4B9867}" type="slidenum">
              <a:rPr lang="en-CA">
                <a:solidFill>
                  <a:prstClr val="black"/>
                </a:solidFill>
                <a:latin typeface="Aptos" panose="02110004020202020204"/>
              </a:rPr>
              <a:pPr defTabSz="966612">
                <a:defRPr/>
              </a:pPr>
              <a:t>17</a:t>
            </a:fld>
            <a:endParaRPr lang="en-CA">
              <a:solidFill>
                <a:prstClr val="black"/>
              </a:solidFill>
              <a:latin typeface="Aptos" panose="02110004020202020204"/>
            </a:endParaRPr>
          </a:p>
        </p:txBody>
      </p:sp>
    </p:spTree>
    <p:extLst>
      <p:ext uri="{BB962C8B-B14F-4D97-AF65-F5344CB8AC3E}">
        <p14:creationId xmlns:p14="http://schemas.microsoft.com/office/powerpoint/2010/main" val="384493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defTabSz="966612">
              <a:defRPr/>
            </a:pPr>
            <a:fld id="{C67078FF-8506-4410-ABD0-7BF25A4B9867}" type="slidenum">
              <a:rPr lang="en-CA">
                <a:solidFill>
                  <a:prstClr val="black"/>
                </a:solidFill>
                <a:latin typeface="Aptos" panose="02110004020202020204"/>
              </a:rPr>
              <a:pPr defTabSz="966612">
                <a:defRPr/>
              </a:pPr>
              <a:t>18</a:t>
            </a:fld>
            <a:endParaRPr lang="en-CA">
              <a:solidFill>
                <a:prstClr val="black"/>
              </a:solidFill>
              <a:latin typeface="Aptos" panose="02110004020202020204"/>
            </a:endParaRPr>
          </a:p>
        </p:txBody>
      </p:sp>
    </p:spTree>
    <p:extLst>
      <p:ext uri="{BB962C8B-B14F-4D97-AF65-F5344CB8AC3E}">
        <p14:creationId xmlns:p14="http://schemas.microsoft.com/office/powerpoint/2010/main" val="3253354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en.wikipedia.org/wiki/List_of_Toronto_FC_records_and_statistics" TargetMode="External"/><Relationship Id="rId5" Type="http://schemas.openxmlformats.org/officeDocument/2006/relationships/hyperlink" Target="https://link.springer.com/article/10.1007/s11277-023-10585-z"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517"/>
            <a:ext cx="13494081" cy="10290517"/>
          </a:xfrm>
          <a:custGeom>
            <a:avLst/>
            <a:gdLst/>
            <a:ahLst/>
            <a:cxnLst/>
            <a:rect l="l" t="t" r="r" b="b"/>
            <a:pathLst>
              <a:path w="13494081" h="10290517">
                <a:moveTo>
                  <a:pt x="0" y="0"/>
                </a:moveTo>
                <a:lnTo>
                  <a:pt x="13494081" y="0"/>
                </a:lnTo>
                <a:lnTo>
                  <a:pt x="13494081" y="10290517"/>
                </a:lnTo>
                <a:lnTo>
                  <a:pt x="0" y="10290517"/>
                </a:lnTo>
                <a:lnTo>
                  <a:pt x="0" y="0"/>
                </a:lnTo>
                <a:close/>
              </a:path>
            </a:pathLst>
          </a:custGeom>
          <a:blipFill>
            <a:blip r:embed="rId2">
              <a:alphaModFix amt="48000"/>
            </a:blip>
            <a:stretch>
              <a:fillRect/>
            </a:stretch>
          </a:blipFill>
        </p:spPr>
        <p:txBody>
          <a:bodyPr/>
          <a:lstStyle/>
          <a:p>
            <a:endParaRPr lang="en-CA"/>
          </a:p>
        </p:txBody>
      </p:sp>
      <p:grpSp>
        <p:nvGrpSpPr>
          <p:cNvPr id="3" name="Group 3"/>
          <p:cNvGrpSpPr/>
          <p:nvPr/>
        </p:nvGrpSpPr>
        <p:grpSpPr>
          <a:xfrm rot="-3554357">
            <a:off x="4909661" y="226367"/>
            <a:ext cx="16984155" cy="12447752"/>
            <a:chOff x="0" y="0"/>
            <a:chExt cx="4473193" cy="3278420"/>
          </a:xfrm>
        </p:grpSpPr>
        <p:sp>
          <p:nvSpPr>
            <p:cNvPr id="4" name="Freeform 4"/>
            <p:cNvSpPr/>
            <p:nvPr/>
          </p:nvSpPr>
          <p:spPr>
            <a:xfrm>
              <a:off x="0" y="0"/>
              <a:ext cx="4473193" cy="3278420"/>
            </a:xfrm>
            <a:custGeom>
              <a:avLst/>
              <a:gdLst/>
              <a:ahLst/>
              <a:cxnLst/>
              <a:rect l="l" t="t" r="r" b="b"/>
              <a:pathLst>
                <a:path w="4473193" h="3278420">
                  <a:moveTo>
                    <a:pt x="0" y="0"/>
                  </a:moveTo>
                  <a:lnTo>
                    <a:pt x="4473193" y="0"/>
                  </a:lnTo>
                  <a:lnTo>
                    <a:pt x="4473193" y="3278420"/>
                  </a:lnTo>
                  <a:lnTo>
                    <a:pt x="0" y="3278420"/>
                  </a:lnTo>
                  <a:close/>
                </a:path>
              </a:pathLst>
            </a:custGeom>
            <a:solidFill>
              <a:srgbClr val="242424"/>
            </a:solidFill>
          </p:spPr>
          <p:txBody>
            <a:bodyPr/>
            <a:lstStyle/>
            <a:p>
              <a:endParaRPr lang="en-CA"/>
            </a:p>
          </p:txBody>
        </p:sp>
        <p:sp>
          <p:nvSpPr>
            <p:cNvPr id="5" name="TextBox 5"/>
            <p:cNvSpPr txBox="1"/>
            <p:nvPr/>
          </p:nvSpPr>
          <p:spPr>
            <a:xfrm>
              <a:off x="0" y="-38100"/>
              <a:ext cx="4473193" cy="331652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5208860" y="9194483"/>
            <a:ext cx="11200899" cy="54292"/>
          </a:xfrm>
          <a:prstGeom prst="line">
            <a:avLst/>
          </a:prstGeom>
          <a:ln w="19050" cap="flat">
            <a:solidFill>
              <a:srgbClr val="FFFFFF"/>
            </a:solidFill>
            <a:prstDash val="solid"/>
            <a:headEnd type="none" w="sm" len="sm"/>
            <a:tailEnd type="none" w="sm" len="sm"/>
          </a:ln>
        </p:spPr>
        <p:txBody>
          <a:bodyPr/>
          <a:lstStyle/>
          <a:p>
            <a:endParaRPr lang="en-CA"/>
          </a:p>
        </p:txBody>
      </p:sp>
      <p:sp>
        <p:nvSpPr>
          <p:cNvPr id="7" name="Freeform 7"/>
          <p:cNvSpPr/>
          <p:nvPr/>
        </p:nvSpPr>
        <p:spPr>
          <a:xfrm>
            <a:off x="14892488" y="8704349"/>
            <a:ext cx="2579455" cy="1088853"/>
          </a:xfrm>
          <a:custGeom>
            <a:avLst/>
            <a:gdLst/>
            <a:ahLst/>
            <a:cxnLst/>
            <a:rect l="l" t="t" r="r" b="b"/>
            <a:pathLst>
              <a:path w="2579455" h="1088853">
                <a:moveTo>
                  <a:pt x="0" y="0"/>
                </a:moveTo>
                <a:lnTo>
                  <a:pt x="2579455" y="0"/>
                </a:lnTo>
                <a:lnTo>
                  <a:pt x="2579455" y="1088853"/>
                </a:lnTo>
                <a:lnTo>
                  <a:pt x="0" y="1088853"/>
                </a:lnTo>
                <a:lnTo>
                  <a:pt x="0" y="0"/>
                </a:lnTo>
                <a:close/>
              </a:path>
            </a:pathLst>
          </a:custGeom>
          <a:blipFill>
            <a:blip r:embed="rId3"/>
            <a:stretch>
              <a:fillRect/>
            </a:stretch>
          </a:blipFill>
        </p:spPr>
        <p:txBody>
          <a:bodyPr/>
          <a:lstStyle/>
          <a:p>
            <a:endParaRPr lang="en-CA"/>
          </a:p>
        </p:txBody>
      </p:sp>
      <p:grpSp>
        <p:nvGrpSpPr>
          <p:cNvPr id="8" name="Group 8"/>
          <p:cNvGrpSpPr>
            <a:grpSpLocks noChangeAspect="1"/>
          </p:cNvGrpSpPr>
          <p:nvPr/>
        </p:nvGrpSpPr>
        <p:grpSpPr>
          <a:xfrm>
            <a:off x="9749450" y="5143500"/>
            <a:ext cx="3892209" cy="3892209"/>
            <a:chOff x="0" y="0"/>
            <a:chExt cx="14840029" cy="14840029"/>
          </a:xfrm>
        </p:grpSpPr>
        <p:sp>
          <p:nvSpPr>
            <p:cNvPr id="9" name="Freeform 9"/>
            <p:cNvSpPr/>
            <p:nvPr/>
          </p:nvSpPr>
          <p:spPr>
            <a:xfrm>
              <a:off x="0" y="0"/>
              <a:ext cx="14840026" cy="14840029"/>
            </a:xfrm>
            <a:custGeom>
              <a:avLst/>
              <a:gdLst/>
              <a:ahLst/>
              <a:cxnLst/>
              <a:rect l="l" t="t" r="r" b="b"/>
              <a:pathLst>
                <a:path w="14840026" h="14840029">
                  <a:moveTo>
                    <a:pt x="3105877" y="13457583"/>
                  </a:moveTo>
                  <a:cubicBezTo>
                    <a:pt x="4321642" y="14327753"/>
                    <a:pt x="5811831" y="14840029"/>
                    <a:pt x="7420015" y="14840029"/>
                  </a:cubicBezTo>
                  <a:cubicBezTo>
                    <a:pt x="9028198" y="14840029"/>
                    <a:pt x="10518387" y="14327753"/>
                    <a:pt x="11734152" y="13457583"/>
                  </a:cubicBezTo>
                  <a:cubicBezTo>
                    <a:pt x="12472827" y="12928884"/>
                    <a:pt x="13363949" y="12648722"/>
                    <a:pt x="14278014" y="12648722"/>
                  </a:cubicBezTo>
                  <a:cubicBezTo>
                    <a:pt x="14427068" y="12648722"/>
                    <a:pt x="14570019" y="12589509"/>
                    <a:pt x="14675417" y="12484111"/>
                  </a:cubicBezTo>
                  <a:cubicBezTo>
                    <a:pt x="14780816" y="12378713"/>
                    <a:pt x="14840026" y="12235761"/>
                    <a:pt x="14840026" y="12086706"/>
                  </a:cubicBezTo>
                  <a:lnTo>
                    <a:pt x="14840026" y="2753321"/>
                  </a:lnTo>
                  <a:cubicBezTo>
                    <a:pt x="14840026" y="2442929"/>
                    <a:pt x="14588403" y="2191306"/>
                    <a:pt x="14278011" y="2191306"/>
                  </a:cubicBezTo>
                  <a:cubicBezTo>
                    <a:pt x="13363947" y="2191306"/>
                    <a:pt x="12472826" y="1911143"/>
                    <a:pt x="11734151" y="1382446"/>
                  </a:cubicBezTo>
                  <a:cubicBezTo>
                    <a:pt x="10518387" y="512275"/>
                    <a:pt x="9028198" y="0"/>
                    <a:pt x="7420015" y="0"/>
                  </a:cubicBezTo>
                  <a:cubicBezTo>
                    <a:pt x="5811832" y="0"/>
                    <a:pt x="4321642" y="512275"/>
                    <a:pt x="3105877" y="1382446"/>
                  </a:cubicBezTo>
                  <a:cubicBezTo>
                    <a:pt x="2367201" y="1911144"/>
                    <a:pt x="1476082" y="2191306"/>
                    <a:pt x="562015" y="2191306"/>
                  </a:cubicBezTo>
                  <a:cubicBezTo>
                    <a:pt x="412958" y="2191306"/>
                    <a:pt x="270009" y="2250519"/>
                    <a:pt x="164610" y="2355916"/>
                  </a:cubicBezTo>
                  <a:cubicBezTo>
                    <a:pt x="59211" y="2461313"/>
                    <a:pt x="0" y="2604266"/>
                    <a:pt x="0" y="2753322"/>
                  </a:cubicBezTo>
                  <a:lnTo>
                    <a:pt x="0" y="12086706"/>
                  </a:lnTo>
                  <a:cubicBezTo>
                    <a:pt x="0" y="12397099"/>
                    <a:pt x="251623" y="12648722"/>
                    <a:pt x="562014" y="12648722"/>
                  </a:cubicBezTo>
                  <a:cubicBezTo>
                    <a:pt x="1476082" y="12648721"/>
                    <a:pt x="2367201" y="12928884"/>
                    <a:pt x="3105877" y="13457583"/>
                  </a:cubicBezTo>
                  <a:close/>
                </a:path>
              </a:pathLst>
            </a:custGeom>
            <a:solidFill>
              <a:srgbClr val="3A4F70"/>
            </a:solidFill>
          </p:spPr>
          <p:txBody>
            <a:bodyPr/>
            <a:lstStyle/>
            <a:p>
              <a:endParaRPr lang="en-CA"/>
            </a:p>
          </p:txBody>
        </p:sp>
        <p:sp>
          <p:nvSpPr>
            <p:cNvPr id="10" name="Freeform 10"/>
            <p:cNvSpPr/>
            <p:nvPr/>
          </p:nvSpPr>
          <p:spPr>
            <a:xfrm>
              <a:off x="200382" y="200383"/>
              <a:ext cx="14439264" cy="14439263"/>
            </a:xfrm>
            <a:custGeom>
              <a:avLst/>
              <a:gdLst/>
              <a:ahLst/>
              <a:cxnLst/>
              <a:rect l="l" t="t" r="r" b="b"/>
              <a:pathLst>
                <a:path w="14439264" h="14439263">
                  <a:moveTo>
                    <a:pt x="3022121" y="13094254"/>
                  </a:moveTo>
                  <a:cubicBezTo>
                    <a:pt x="4205000" y="13940887"/>
                    <a:pt x="5654646" y="14439263"/>
                    <a:pt x="7219633" y="14439263"/>
                  </a:cubicBezTo>
                  <a:cubicBezTo>
                    <a:pt x="8784619" y="14439263"/>
                    <a:pt x="10234265" y="13940887"/>
                    <a:pt x="11417144" y="13094254"/>
                  </a:cubicBezTo>
                  <a:cubicBezTo>
                    <a:pt x="12190652" y="12540622"/>
                    <a:pt x="13122754" y="12247956"/>
                    <a:pt x="14077633" y="12247956"/>
                  </a:cubicBezTo>
                  <a:cubicBezTo>
                    <a:pt x="14277356" y="12247956"/>
                    <a:pt x="14439264" y="12086048"/>
                    <a:pt x="14439264" y="11886324"/>
                  </a:cubicBezTo>
                  <a:lnTo>
                    <a:pt x="14439264" y="2552939"/>
                  </a:lnTo>
                  <a:cubicBezTo>
                    <a:pt x="14439264" y="2353215"/>
                    <a:pt x="14277356" y="2191306"/>
                    <a:pt x="14077633" y="2191306"/>
                  </a:cubicBezTo>
                  <a:cubicBezTo>
                    <a:pt x="13122754" y="2191306"/>
                    <a:pt x="12190653" y="1898638"/>
                    <a:pt x="11417143" y="1345009"/>
                  </a:cubicBezTo>
                  <a:cubicBezTo>
                    <a:pt x="10234264" y="498376"/>
                    <a:pt x="8784618" y="0"/>
                    <a:pt x="7219633" y="0"/>
                  </a:cubicBezTo>
                  <a:cubicBezTo>
                    <a:pt x="5654647" y="0"/>
                    <a:pt x="4205002" y="498376"/>
                    <a:pt x="3022121" y="1345009"/>
                  </a:cubicBezTo>
                  <a:cubicBezTo>
                    <a:pt x="2248612" y="1898639"/>
                    <a:pt x="1316511" y="2191306"/>
                    <a:pt x="361632" y="2191306"/>
                  </a:cubicBezTo>
                  <a:cubicBezTo>
                    <a:pt x="161908" y="2191306"/>
                    <a:pt x="0" y="2353215"/>
                    <a:pt x="0" y="2552939"/>
                  </a:cubicBezTo>
                  <a:lnTo>
                    <a:pt x="0" y="11886323"/>
                  </a:lnTo>
                  <a:cubicBezTo>
                    <a:pt x="0" y="11982235"/>
                    <a:pt x="38100" y="12074216"/>
                    <a:pt x="105919" y="12142036"/>
                  </a:cubicBezTo>
                  <a:cubicBezTo>
                    <a:pt x="173738" y="12209856"/>
                    <a:pt x="265721" y="12247955"/>
                    <a:pt x="361631" y="12247955"/>
                  </a:cubicBezTo>
                  <a:cubicBezTo>
                    <a:pt x="1316511" y="12247955"/>
                    <a:pt x="2248612" y="12540623"/>
                    <a:pt x="3022121" y="13094254"/>
                  </a:cubicBezTo>
                  <a:close/>
                </a:path>
              </a:pathLst>
            </a:custGeom>
            <a:solidFill>
              <a:srgbClr val="FFFFFF"/>
            </a:solidFill>
          </p:spPr>
          <p:txBody>
            <a:bodyPr/>
            <a:lstStyle/>
            <a:p>
              <a:endParaRPr lang="en-CA"/>
            </a:p>
          </p:txBody>
        </p:sp>
        <p:sp>
          <p:nvSpPr>
            <p:cNvPr id="11" name="Freeform 11"/>
            <p:cNvSpPr/>
            <p:nvPr/>
          </p:nvSpPr>
          <p:spPr>
            <a:xfrm>
              <a:off x="562016" y="562014"/>
              <a:ext cx="13716000" cy="13716001"/>
            </a:xfrm>
            <a:custGeom>
              <a:avLst/>
              <a:gdLst/>
              <a:ahLst/>
              <a:cxnLst/>
              <a:rect l="l" t="t" r="r" b="b"/>
              <a:pathLst>
                <a:path w="13716000" h="13716001">
                  <a:moveTo>
                    <a:pt x="10845033" y="1277448"/>
                  </a:moveTo>
                  <a:cubicBezTo>
                    <a:pt x="9721504" y="473295"/>
                    <a:pt x="8345027" y="0"/>
                    <a:pt x="6857999" y="0"/>
                  </a:cubicBezTo>
                  <a:cubicBezTo>
                    <a:pt x="5370970" y="0"/>
                    <a:pt x="3994493" y="473295"/>
                    <a:pt x="2870964" y="1277448"/>
                  </a:cubicBezTo>
                  <a:cubicBezTo>
                    <a:pt x="2034590" y="1876072"/>
                    <a:pt x="1028529" y="2191308"/>
                    <a:pt x="0" y="2191308"/>
                  </a:cubicBezTo>
                  <a:lnTo>
                    <a:pt x="0" y="11524692"/>
                  </a:lnTo>
                  <a:cubicBezTo>
                    <a:pt x="1028532" y="11524692"/>
                    <a:pt x="2034590" y="11839928"/>
                    <a:pt x="2870964" y="12438553"/>
                  </a:cubicBezTo>
                  <a:cubicBezTo>
                    <a:pt x="3994492" y="13242706"/>
                    <a:pt x="5370969" y="13716001"/>
                    <a:pt x="6857998" y="13716001"/>
                  </a:cubicBezTo>
                  <a:cubicBezTo>
                    <a:pt x="8345026" y="13716001"/>
                    <a:pt x="9721504" y="13242706"/>
                    <a:pt x="10845032" y="12438553"/>
                  </a:cubicBezTo>
                  <a:cubicBezTo>
                    <a:pt x="11681406" y="11839927"/>
                    <a:pt x="12687465" y="11524692"/>
                    <a:pt x="13715999" y="11524692"/>
                  </a:cubicBezTo>
                  <a:lnTo>
                    <a:pt x="13715999" y="2191308"/>
                  </a:lnTo>
                  <a:cubicBezTo>
                    <a:pt x="12687467" y="2191308"/>
                    <a:pt x="11681406" y="1876072"/>
                    <a:pt x="10845033" y="1277448"/>
                  </a:cubicBezTo>
                  <a:close/>
                </a:path>
              </a:pathLst>
            </a:custGeom>
            <a:blipFill>
              <a:blip r:embed="rId4"/>
              <a:stretch>
                <a:fillRect l="-3125" r="-3125"/>
              </a:stretch>
            </a:blipFill>
          </p:spPr>
          <p:txBody>
            <a:bodyPr/>
            <a:lstStyle/>
            <a:p>
              <a:endParaRPr lang="en-CA"/>
            </a:p>
          </p:txBody>
        </p:sp>
      </p:grpSp>
      <p:sp>
        <p:nvSpPr>
          <p:cNvPr id="12" name="TextBox 12"/>
          <p:cNvSpPr txBox="1"/>
          <p:nvPr/>
        </p:nvSpPr>
        <p:spPr>
          <a:xfrm>
            <a:off x="9568693" y="857250"/>
            <a:ext cx="7903250" cy="3072130"/>
          </a:xfrm>
          <a:prstGeom prst="rect">
            <a:avLst/>
          </a:prstGeom>
        </p:spPr>
        <p:txBody>
          <a:bodyPr lIns="0" tIns="0" rIns="0" bIns="0" rtlCol="0" anchor="t">
            <a:spAutoFit/>
          </a:bodyPr>
          <a:lstStyle/>
          <a:p>
            <a:pPr algn="l">
              <a:lnSpc>
                <a:spcPts val="11200"/>
              </a:lnSpc>
            </a:pPr>
            <a:r>
              <a:rPr lang="en-US" sz="8000" b="1">
                <a:solidFill>
                  <a:srgbClr val="FFFFFF"/>
                </a:solidFill>
                <a:latin typeface="Barlow SemiCondensed Heavy"/>
                <a:ea typeface="Barlow SemiCondensed Heavy"/>
                <a:cs typeface="Barlow SemiCondensed Heavy"/>
                <a:sym typeface="Barlow SemiCondensed Heavy"/>
              </a:rPr>
              <a:t>AI-DRIVEN </a:t>
            </a:r>
          </a:p>
          <a:p>
            <a:pPr algn="l">
              <a:lnSpc>
                <a:spcPts val="13439"/>
              </a:lnSpc>
            </a:pPr>
            <a:r>
              <a:rPr lang="en-US" sz="9600" b="1">
                <a:solidFill>
                  <a:srgbClr val="FFFFFF"/>
                </a:solidFill>
                <a:latin typeface="Barlow SemiCondensed Heavy"/>
                <a:ea typeface="Barlow SemiCondensed Heavy"/>
                <a:cs typeface="Barlow SemiCondensed Heavy"/>
                <a:sym typeface="Barlow SemiCondensed Heavy"/>
              </a:rPr>
              <a:t>GAME INSIGHTS</a:t>
            </a:r>
          </a:p>
        </p:txBody>
      </p:sp>
      <p:sp>
        <p:nvSpPr>
          <p:cNvPr id="13" name="TextBox 13"/>
          <p:cNvSpPr txBox="1"/>
          <p:nvPr/>
        </p:nvSpPr>
        <p:spPr>
          <a:xfrm>
            <a:off x="7155918" y="3872230"/>
            <a:ext cx="10103382" cy="537845"/>
          </a:xfrm>
          <a:prstGeom prst="rect">
            <a:avLst/>
          </a:prstGeom>
        </p:spPr>
        <p:txBody>
          <a:bodyPr lIns="0" tIns="0" rIns="0" bIns="0" rtlCol="0" anchor="t">
            <a:spAutoFit/>
          </a:bodyPr>
          <a:lstStyle/>
          <a:p>
            <a:pPr algn="r">
              <a:lnSpc>
                <a:spcPts val="4480"/>
              </a:lnSpc>
            </a:pPr>
            <a:r>
              <a:rPr lang="en-US" sz="3200" b="1" i="1">
                <a:solidFill>
                  <a:srgbClr val="FFFFFF"/>
                </a:solidFill>
                <a:latin typeface="Montserrat Bold Italics"/>
                <a:ea typeface="Montserrat Bold Italics"/>
                <a:cs typeface="Montserrat Bold Italics"/>
                <a:sym typeface="Montserrat Bold Italics"/>
              </a:rPr>
              <a:t>Enhancing Strategic Planning with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6093891" y="-7638153"/>
            <a:ext cx="16608485" cy="16029509"/>
            <a:chOff x="-85212" y="-38100"/>
            <a:chExt cx="4374251" cy="4221762"/>
          </a:xfrm>
        </p:grpSpPr>
        <p:sp>
          <p:nvSpPr>
            <p:cNvPr id="3" name="Freeform 3"/>
            <p:cNvSpPr/>
            <p:nvPr/>
          </p:nvSpPr>
          <p:spPr>
            <a:xfrm>
              <a:off x="-85212" y="3556753"/>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4" name="TextBox 4"/>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31605" y="-2960237"/>
            <a:ext cx="6994488" cy="3815605"/>
          </a:xfrm>
          <a:prstGeom prst="rect">
            <a:avLst/>
          </a:prstGeom>
        </p:spPr>
        <p:txBody>
          <a:bodyPr lIns="50800" tIns="50800" rIns="50800" bIns="50800" rtlCol="0" anchor="ctr"/>
          <a:lstStyle/>
          <a:p>
            <a:pPr algn="ctr">
              <a:lnSpc>
                <a:spcPts val="2659"/>
              </a:lnSpc>
            </a:pPr>
            <a:endParaRPr/>
          </a:p>
        </p:txBody>
      </p:sp>
      <p:sp>
        <p:nvSpPr>
          <p:cNvPr id="8" name="AutoShape 8"/>
          <p:cNvSpPr/>
          <p:nvPr/>
        </p:nvSpPr>
        <p:spPr>
          <a:xfrm>
            <a:off x="7089193" y="9776321"/>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16" name="TextBox 16"/>
          <p:cNvSpPr txBox="1"/>
          <p:nvPr/>
        </p:nvSpPr>
        <p:spPr>
          <a:xfrm>
            <a:off x="10058400" y="560974"/>
            <a:ext cx="6375078" cy="1704313"/>
          </a:xfrm>
          <a:prstGeom prst="rect">
            <a:avLst/>
          </a:prstGeom>
        </p:spPr>
        <p:txBody>
          <a:bodyPr wrap="square" lIns="0" tIns="0" rIns="0" bIns="0" rtlCol="0" anchor="t">
            <a:spAutoFit/>
          </a:bodyPr>
          <a:lstStyle/>
          <a:p>
            <a:pPr algn="l">
              <a:lnSpc>
                <a:spcPts val="15751"/>
              </a:lnSpc>
            </a:pPr>
            <a:r>
              <a:rPr lang="en-US" sz="7200" b="1" dirty="0">
                <a:solidFill>
                  <a:srgbClr val="FFFFFF"/>
                </a:solidFill>
                <a:latin typeface="Barlow SemiCondensed Heavy"/>
                <a:ea typeface="Barlow SemiCondensed Heavy"/>
                <a:cs typeface="Barlow SemiCondensed Heavy"/>
                <a:sym typeface="Barlow SemiCondensed Heavy"/>
              </a:rPr>
              <a:t>TEAM-LEVEL</a:t>
            </a:r>
          </a:p>
        </p:txBody>
      </p:sp>
      <p:sp>
        <p:nvSpPr>
          <p:cNvPr id="17" name="TextBox 17"/>
          <p:cNvSpPr txBox="1"/>
          <p:nvPr/>
        </p:nvSpPr>
        <p:spPr>
          <a:xfrm>
            <a:off x="408562" y="-48726"/>
            <a:ext cx="7315201" cy="1808187"/>
          </a:xfrm>
          <a:prstGeom prst="rect">
            <a:avLst/>
          </a:prstGeom>
        </p:spPr>
        <p:txBody>
          <a:bodyPr wrap="square" lIns="0" tIns="0" rIns="0" bIns="0" rtlCol="0" anchor="t">
            <a:spAutoFit/>
          </a:bodyPr>
          <a:lstStyle/>
          <a:p>
            <a:pPr algn="l">
              <a:lnSpc>
                <a:spcPts val="15751"/>
              </a:lnSpc>
            </a:pPr>
            <a:r>
              <a:rPr lang="en-US" sz="11251" b="1" dirty="0">
                <a:solidFill>
                  <a:srgbClr val="EE272A"/>
                </a:solidFill>
                <a:latin typeface="Barlow SemiCondensed Bold"/>
                <a:ea typeface="Barlow SemiCondensed Bold"/>
                <a:cs typeface="Barlow SemiCondensed Bold"/>
                <a:sym typeface="Barlow SemiCondensed Bold"/>
              </a:rPr>
              <a:t>FEATURES</a:t>
            </a:r>
          </a:p>
        </p:txBody>
      </p:sp>
      <p:sp>
        <p:nvSpPr>
          <p:cNvPr id="23" name="Freeform 23"/>
          <p:cNvSpPr/>
          <p:nvPr/>
        </p:nvSpPr>
        <p:spPr>
          <a:xfrm>
            <a:off x="2978331" y="9113689"/>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2"/>
            <a:stretch>
              <a:fillRect/>
            </a:stretch>
          </a:blipFill>
        </p:spPr>
        <p:txBody>
          <a:bodyPr/>
          <a:lstStyle/>
          <a:p>
            <a:endParaRPr lang="en-CA"/>
          </a:p>
        </p:txBody>
      </p:sp>
      <p:grpSp>
        <p:nvGrpSpPr>
          <p:cNvPr id="6" name="Group 5">
            <a:extLst>
              <a:ext uri="{FF2B5EF4-FFF2-40B4-BE49-F238E27FC236}">
                <a16:creationId xmlns:a16="http://schemas.microsoft.com/office/drawing/2014/main" id="{28F240ED-76B2-FC21-C116-532878501BBE}"/>
              </a:ext>
            </a:extLst>
          </p:cNvPr>
          <p:cNvGrpSpPr/>
          <p:nvPr/>
        </p:nvGrpSpPr>
        <p:grpSpPr>
          <a:xfrm>
            <a:off x="14362793" y="6056601"/>
            <a:ext cx="5458837" cy="4553183"/>
            <a:chOff x="4233396" y="6394040"/>
            <a:chExt cx="3161235" cy="2716686"/>
          </a:xfrm>
        </p:grpSpPr>
        <p:grpSp>
          <p:nvGrpSpPr>
            <p:cNvPr id="9" name="Group 11">
              <a:extLst>
                <a:ext uri="{FF2B5EF4-FFF2-40B4-BE49-F238E27FC236}">
                  <a16:creationId xmlns:a16="http://schemas.microsoft.com/office/drawing/2014/main" id="{C3D189C0-EBAF-4B17-B33C-C2F92724D752}"/>
                </a:ext>
              </a:extLst>
            </p:cNvPr>
            <p:cNvGrpSpPr/>
            <p:nvPr/>
          </p:nvGrpSpPr>
          <p:grpSpPr>
            <a:xfrm>
              <a:off x="4233396" y="6394040"/>
              <a:ext cx="3161235" cy="2716686"/>
              <a:chOff x="0" y="0"/>
              <a:chExt cx="812800" cy="698500"/>
            </a:xfrm>
          </p:grpSpPr>
          <p:sp>
            <p:nvSpPr>
              <p:cNvPr id="12" name="Freeform 12">
                <a:extLst>
                  <a:ext uri="{FF2B5EF4-FFF2-40B4-BE49-F238E27FC236}">
                    <a16:creationId xmlns:a16="http://schemas.microsoft.com/office/drawing/2014/main" id="{335B9FDB-5D1C-A708-7041-1F0E83158A48}"/>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3" name="TextBox 13">
                <a:extLst>
                  <a:ext uri="{FF2B5EF4-FFF2-40B4-BE49-F238E27FC236}">
                    <a16:creationId xmlns:a16="http://schemas.microsoft.com/office/drawing/2014/main" id="{2A296FFE-18C3-1BAB-8DF5-8C1DCE739516}"/>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4">
              <a:extLst>
                <a:ext uri="{FF2B5EF4-FFF2-40B4-BE49-F238E27FC236}">
                  <a16:creationId xmlns:a16="http://schemas.microsoft.com/office/drawing/2014/main" id="{307E3122-0DCA-BD04-9F24-8778A9853147}"/>
                </a:ext>
              </a:extLst>
            </p:cNvPr>
            <p:cNvGrpSpPr/>
            <p:nvPr/>
          </p:nvGrpSpPr>
          <p:grpSpPr>
            <a:xfrm>
              <a:off x="4398029" y="6526205"/>
              <a:ext cx="2831968" cy="2452357"/>
              <a:chOff x="0" y="0"/>
              <a:chExt cx="4282440" cy="3708400"/>
            </a:xfrm>
          </p:grpSpPr>
          <p:sp>
            <p:nvSpPr>
              <p:cNvPr id="11" name="Freeform 15">
                <a:extLst>
                  <a:ext uri="{FF2B5EF4-FFF2-40B4-BE49-F238E27FC236}">
                    <a16:creationId xmlns:a16="http://schemas.microsoft.com/office/drawing/2014/main" id="{96B54308-FE99-C5E6-A35D-73FEE8DD8181}"/>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3334" r="-13334"/>
                </a:stretch>
              </a:blipFill>
            </p:spPr>
            <p:txBody>
              <a:bodyPr/>
              <a:lstStyle/>
              <a:p>
                <a:endParaRPr lang="en-CA"/>
              </a:p>
            </p:txBody>
          </p:sp>
        </p:grpSp>
      </p:grpSp>
      <p:pic>
        <p:nvPicPr>
          <p:cNvPr id="35" name="Picture 34" descr="A graph of a goal&#10;&#10;Description automatically generated with medium confidence">
            <a:extLst>
              <a:ext uri="{FF2B5EF4-FFF2-40B4-BE49-F238E27FC236}">
                <a16:creationId xmlns:a16="http://schemas.microsoft.com/office/drawing/2014/main" id="{AE524AF0-19FB-1636-BEF3-9B7421C16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24" y="2042699"/>
            <a:ext cx="9302404" cy="6201602"/>
          </a:xfrm>
          <a:prstGeom prst="rect">
            <a:avLst/>
          </a:prstGeom>
        </p:spPr>
      </p:pic>
      <p:sp>
        <p:nvSpPr>
          <p:cNvPr id="14" name="TextBox 18">
            <a:extLst>
              <a:ext uri="{FF2B5EF4-FFF2-40B4-BE49-F238E27FC236}">
                <a16:creationId xmlns:a16="http://schemas.microsoft.com/office/drawing/2014/main" id="{CC7A21D1-E850-F6A7-11D5-AC75B817B495}"/>
              </a:ext>
            </a:extLst>
          </p:cNvPr>
          <p:cNvSpPr txBox="1"/>
          <p:nvPr/>
        </p:nvSpPr>
        <p:spPr>
          <a:xfrm>
            <a:off x="10058400" y="2250606"/>
            <a:ext cx="5468261" cy="4573753"/>
          </a:xfrm>
          <a:prstGeom prst="rect">
            <a:avLst/>
          </a:prstGeom>
        </p:spPr>
        <p:txBody>
          <a:bodyPr wrap="square" lIns="0" tIns="0" rIns="0" bIns="0" rtlCol="0" anchor="t">
            <a:spAutoFit/>
          </a:bodyPr>
          <a:lstStyle>
            <a:defPPr>
              <a:defRPr lang="en-US"/>
            </a:defPPr>
            <a:lvl1pPr>
              <a:lnSpc>
                <a:spcPts val="4480"/>
              </a:lnSpc>
              <a:defRPr sz="3200">
                <a:solidFill>
                  <a:srgbClr val="FF0000"/>
                </a:solidFill>
                <a:latin typeface="Montserrat"/>
                <a:ea typeface="Montserrat"/>
                <a:cs typeface="Montserrat"/>
              </a:defRPr>
            </a:lvl1pPr>
          </a:lstStyle>
          <a:p>
            <a:pPr marL="457200" indent="-457200">
              <a:buFont typeface="Arial" panose="020B0604020202020204" pitchFamily="34" charset="0"/>
              <a:buChar char="•"/>
            </a:pPr>
            <a:r>
              <a:rPr lang="en-US" dirty="0">
                <a:solidFill>
                  <a:schemeClr val="bg1"/>
                </a:solidFill>
                <a:sym typeface="Montserrat"/>
              </a:rPr>
              <a:t>Formation frequency and variations</a:t>
            </a:r>
          </a:p>
          <a:p>
            <a:pPr marL="457200" indent="-457200">
              <a:buFont typeface="Arial" panose="020B0604020202020204" pitchFamily="34" charset="0"/>
              <a:buChar char="•"/>
            </a:pPr>
            <a:r>
              <a:rPr lang="en-US" dirty="0">
                <a:solidFill>
                  <a:schemeClr val="bg1"/>
                </a:solidFill>
                <a:sym typeface="Montserrat"/>
              </a:rPr>
              <a:t>Goal Score</a:t>
            </a:r>
          </a:p>
          <a:p>
            <a:pPr marL="457200" indent="-457200">
              <a:buFont typeface="Arial" panose="020B0604020202020204" pitchFamily="34" charset="0"/>
              <a:buChar char="•"/>
            </a:pPr>
            <a:r>
              <a:rPr lang="en-US" dirty="0">
                <a:solidFill>
                  <a:schemeClr val="bg1"/>
                </a:solidFill>
                <a:sym typeface="Montserrat"/>
              </a:rPr>
              <a:t>Ball Possession</a:t>
            </a:r>
          </a:p>
          <a:p>
            <a:pPr marL="457200" indent="-457200">
              <a:buFont typeface="Arial" panose="020B0604020202020204" pitchFamily="34" charset="0"/>
              <a:buChar char="•"/>
            </a:pPr>
            <a:r>
              <a:rPr lang="en-US" dirty="0">
                <a:solidFill>
                  <a:schemeClr val="bg1"/>
                </a:solidFill>
                <a:sym typeface="Montserrat"/>
              </a:rPr>
              <a:t>Attacking Patterns</a:t>
            </a:r>
          </a:p>
          <a:p>
            <a:pPr marL="457200" indent="-457200">
              <a:buFont typeface="Arial" panose="020B0604020202020204" pitchFamily="34" charset="0"/>
              <a:buChar char="•"/>
            </a:pPr>
            <a:r>
              <a:rPr lang="en-US" dirty="0">
                <a:solidFill>
                  <a:schemeClr val="bg1"/>
                </a:solidFill>
                <a:sym typeface="Montserrat"/>
              </a:rPr>
              <a:t>Defensive strategies</a:t>
            </a:r>
          </a:p>
          <a:p>
            <a:pPr marL="457200" indent="-457200">
              <a:buFont typeface="Arial" panose="020B0604020202020204" pitchFamily="34" charset="0"/>
              <a:buChar char="•"/>
            </a:pPr>
            <a:r>
              <a:rPr lang="en-US" dirty="0">
                <a:solidFill>
                  <a:schemeClr val="bg1"/>
                </a:solidFill>
                <a:sym typeface="Montserrat"/>
              </a:rPr>
              <a:t>Offensive effectiveness</a:t>
            </a:r>
          </a:p>
          <a:p>
            <a:pPr marL="457200" indent="-457200">
              <a:buFont typeface="Arial" panose="020B0604020202020204" pitchFamily="34" charset="0"/>
              <a:buChar char="•"/>
            </a:pPr>
            <a:r>
              <a:rPr lang="en-US" dirty="0">
                <a:solidFill>
                  <a:schemeClr val="bg1"/>
                </a:solidFill>
                <a:sym typeface="Montserrat"/>
              </a:rPr>
              <a:t>Defensive effectiveness</a:t>
            </a:r>
          </a:p>
        </p:txBody>
      </p:sp>
    </p:spTree>
    <p:extLst>
      <p:ext uri="{BB962C8B-B14F-4D97-AF65-F5344CB8AC3E}">
        <p14:creationId xmlns:p14="http://schemas.microsoft.com/office/powerpoint/2010/main" val="199475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6145495" y="-7581916"/>
            <a:ext cx="16608485" cy="16029509"/>
            <a:chOff x="-85212" y="-38100"/>
            <a:chExt cx="4374251" cy="4221762"/>
          </a:xfrm>
        </p:grpSpPr>
        <p:sp>
          <p:nvSpPr>
            <p:cNvPr id="3" name="Freeform 3"/>
            <p:cNvSpPr/>
            <p:nvPr/>
          </p:nvSpPr>
          <p:spPr>
            <a:xfrm>
              <a:off x="-85212" y="3556753"/>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4" name="TextBox 4"/>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31605" y="-2960237"/>
            <a:ext cx="6994488" cy="3815605"/>
          </a:xfrm>
          <a:prstGeom prst="rect">
            <a:avLst/>
          </a:prstGeom>
        </p:spPr>
        <p:txBody>
          <a:bodyPr lIns="50800" tIns="50800" rIns="50800" bIns="50800" rtlCol="0" anchor="ctr"/>
          <a:lstStyle/>
          <a:p>
            <a:pPr algn="ctr">
              <a:lnSpc>
                <a:spcPts val="2659"/>
              </a:lnSpc>
            </a:pPr>
            <a:endParaRPr/>
          </a:p>
        </p:txBody>
      </p:sp>
      <p:sp>
        <p:nvSpPr>
          <p:cNvPr id="8" name="AutoShape 8"/>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17" name="TextBox 17"/>
          <p:cNvSpPr txBox="1"/>
          <p:nvPr/>
        </p:nvSpPr>
        <p:spPr>
          <a:xfrm>
            <a:off x="408562" y="-48726"/>
            <a:ext cx="7315201" cy="1808187"/>
          </a:xfrm>
          <a:prstGeom prst="rect">
            <a:avLst/>
          </a:prstGeom>
        </p:spPr>
        <p:txBody>
          <a:bodyPr wrap="square" lIns="0" tIns="0" rIns="0" bIns="0" rtlCol="0" anchor="t">
            <a:spAutoFit/>
          </a:bodyPr>
          <a:lstStyle/>
          <a:p>
            <a:pPr algn="l">
              <a:lnSpc>
                <a:spcPts val="15751"/>
              </a:lnSpc>
            </a:pPr>
            <a:r>
              <a:rPr lang="en-US" sz="11251" b="1" dirty="0">
                <a:solidFill>
                  <a:srgbClr val="EE272A"/>
                </a:solidFill>
                <a:latin typeface="Barlow SemiCondensed Bold"/>
                <a:ea typeface="Barlow SemiCondensed Bold"/>
                <a:cs typeface="Barlow SemiCondensed Bold"/>
                <a:sym typeface="Barlow SemiCondensed Bold"/>
              </a:rPr>
              <a:t>FEATURES</a:t>
            </a:r>
          </a:p>
        </p:txBody>
      </p:sp>
      <p:sp>
        <p:nvSpPr>
          <p:cNvPr id="23" name="Freeform 23"/>
          <p:cNvSpPr/>
          <p:nvPr/>
        </p:nvSpPr>
        <p:spPr>
          <a:xfrm>
            <a:off x="15708545" y="8835144"/>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2"/>
            <a:stretch>
              <a:fillRect/>
            </a:stretch>
          </a:blipFill>
        </p:spPr>
        <p:txBody>
          <a:bodyPr/>
          <a:lstStyle/>
          <a:p>
            <a:endParaRPr lang="en-CA"/>
          </a:p>
        </p:txBody>
      </p:sp>
      <p:sp>
        <p:nvSpPr>
          <p:cNvPr id="6" name="TextBox 16"/>
          <p:cNvSpPr txBox="1"/>
          <p:nvPr/>
        </p:nvSpPr>
        <p:spPr>
          <a:xfrm>
            <a:off x="537958" y="1310206"/>
            <a:ext cx="8716979" cy="1704313"/>
          </a:xfrm>
          <a:prstGeom prst="rect">
            <a:avLst/>
          </a:prstGeom>
        </p:spPr>
        <p:txBody>
          <a:bodyPr wrap="square" lIns="0" tIns="0" rIns="0" bIns="0" rtlCol="0" anchor="t">
            <a:spAutoFit/>
          </a:bodyPr>
          <a:lstStyle>
            <a:defPPr>
              <a:defRPr lang="en-US"/>
            </a:defPPr>
            <a:lvl1pPr>
              <a:lnSpc>
                <a:spcPts val="15751"/>
              </a:lnSpc>
              <a:defRPr sz="7200" b="1">
                <a:solidFill>
                  <a:srgbClr val="FFFFFF"/>
                </a:solidFill>
                <a:latin typeface="Barlow SemiCondensed Heavy"/>
                <a:ea typeface="Barlow SemiCondensed Heavy"/>
                <a:cs typeface="Barlow SemiCondensed Heavy"/>
              </a:defRPr>
            </a:lvl1pPr>
          </a:lstStyle>
          <a:p>
            <a:r>
              <a:rPr lang="en-US" dirty="0">
                <a:sym typeface="Montserrat"/>
              </a:rPr>
              <a:t>MATCH CONTEXT</a:t>
            </a:r>
          </a:p>
        </p:txBody>
      </p:sp>
      <p:sp>
        <p:nvSpPr>
          <p:cNvPr id="9" name="TextBox 18">
            <a:extLst>
              <a:ext uri="{FF2B5EF4-FFF2-40B4-BE49-F238E27FC236}">
                <a16:creationId xmlns:a16="http://schemas.microsoft.com/office/drawing/2014/main" id="{0CBFCB4A-6E57-330C-8544-1368A818A5BD}"/>
              </a:ext>
            </a:extLst>
          </p:cNvPr>
          <p:cNvSpPr txBox="1"/>
          <p:nvPr/>
        </p:nvSpPr>
        <p:spPr>
          <a:xfrm>
            <a:off x="433787" y="3436673"/>
            <a:ext cx="6984034" cy="4431983"/>
          </a:xfrm>
          <a:prstGeom prst="rect">
            <a:avLst/>
          </a:prstGeom>
        </p:spPr>
        <p:txBody>
          <a:bodyPr wrap="square" lIns="0" tIns="0" rIns="0" bIns="0" rtlCol="0" anchor="t">
            <a:spAutoFit/>
          </a:bodyPr>
          <a:lstStyle/>
          <a:p>
            <a:pPr marL="457200" indent="-457200" algn="l">
              <a:buFont typeface="Arial" panose="020B0604020202020204" pitchFamily="34" charset="0"/>
              <a:buChar char="•"/>
            </a:pPr>
            <a:r>
              <a:rPr lang="en-US" sz="3200" dirty="0">
                <a:solidFill>
                  <a:schemeClr val="bg1"/>
                </a:solidFill>
                <a:latin typeface="Montserrat"/>
                <a:ea typeface="Montserrat"/>
                <a:cs typeface="Montserrat"/>
                <a:sym typeface="Montserrat"/>
              </a:rPr>
              <a:t>Home/away performance differences</a:t>
            </a:r>
          </a:p>
          <a:p>
            <a:pPr marL="457200" indent="-457200" algn="l">
              <a:buFont typeface="Arial" panose="020B0604020202020204" pitchFamily="34" charset="0"/>
              <a:buChar char="•"/>
            </a:pPr>
            <a:r>
              <a:rPr lang="en-US" sz="3200" dirty="0">
                <a:solidFill>
                  <a:schemeClr val="bg1"/>
                </a:solidFill>
                <a:latin typeface="Montserrat"/>
                <a:ea typeface="Montserrat"/>
                <a:cs typeface="Montserrat"/>
                <a:sym typeface="Montserrat"/>
              </a:rPr>
              <a:t>Performance against different playing styles</a:t>
            </a:r>
          </a:p>
          <a:p>
            <a:pPr marL="457200" indent="-457200" algn="l">
              <a:buFont typeface="Arial" panose="020B0604020202020204" pitchFamily="34" charset="0"/>
              <a:buChar char="•"/>
            </a:pPr>
            <a:r>
              <a:rPr lang="en-US" sz="3200" dirty="0">
                <a:solidFill>
                  <a:schemeClr val="bg1"/>
                </a:solidFill>
                <a:latin typeface="Montserrat"/>
                <a:ea typeface="Montserrat"/>
                <a:cs typeface="Montserrat"/>
                <a:sym typeface="Montserrat"/>
              </a:rPr>
              <a:t>Weather conditions and their impact on team performance</a:t>
            </a:r>
          </a:p>
          <a:p>
            <a:pPr marL="457200" indent="-457200" algn="l">
              <a:buFont typeface="Arial" panose="020B0604020202020204" pitchFamily="34" charset="0"/>
              <a:buChar char="•"/>
            </a:pPr>
            <a:r>
              <a:rPr lang="en-US" sz="3200" dirty="0">
                <a:solidFill>
                  <a:schemeClr val="bg1"/>
                </a:solidFill>
                <a:latin typeface="Montserrat"/>
                <a:ea typeface="Montserrat"/>
                <a:cs typeface="Montserrat"/>
                <a:sym typeface="Montserrat"/>
              </a:rPr>
              <a:t>Time-based performance (e.g., first half vs. second half, performance in final minutes)</a:t>
            </a:r>
          </a:p>
        </p:txBody>
      </p:sp>
      <p:sp>
        <p:nvSpPr>
          <p:cNvPr id="25" name="Freeform 10">
            <a:extLst>
              <a:ext uri="{FF2B5EF4-FFF2-40B4-BE49-F238E27FC236}">
                <a16:creationId xmlns:a16="http://schemas.microsoft.com/office/drawing/2014/main" id="{89F16C4C-13A5-97B4-194F-01A89335887E}"/>
              </a:ext>
            </a:extLst>
          </p:cNvPr>
          <p:cNvSpPr/>
          <p:nvPr/>
        </p:nvSpPr>
        <p:spPr>
          <a:xfrm>
            <a:off x="-228600" y="8420100"/>
            <a:ext cx="6636859" cy="5248743"/>
          </a:xfrm>
          <a:custGeom>
            <a:avLst/>
            <a:gdLst/>
            <a:ahLst/>
            <a:cxnLst/>
            <a:rect l="l" t="t" r="r" b="b"/>
            <a:pathLst>
              <a:path w="3552190" h="2809240">
                <a:moveTo>
                  <a:pt x="3539490" y="2785110"/>
                </a:moveTo>
                <a:lnTo>
                  <a:pt x="3388360" y="2785110"/>
                </a:lnTo>
                <a:lnTo>
                  <a:pt x="3329940" y="2754630"/>
                </a:lnTo>
                <a:lnTo>
                  <a:pt x="222250" y="2777490"/>
                </a:lnTo>
                <a:lnTo>
                  <a:pt x="163830" y="2807970"/>
                </a:lnTo>
                <a:lnTo>
                  <a:pt x="7620" y="2809240"/>
                </a:lnTo>
                <a:lnTo>
                  <a:pt x="7620" y="1851660"/>
                </a:lnTo>
                <a:cubicBezTo>
                  <a:pt x="7620" y="1851660"/>
                  <a:pt x="0" y="1442720"/>
                  <a:pt x="7620" y="1189990"/>
                </a:cubicBezTo>
                <a:cubicBezTo>
                  <a:pt x="15240" y="937260"/>
                  <a:pt x="7620" y="798830"/>
                  <a:pt x="7620" y="798830"/>
                </a:cubicBezTo>
                <a:lnTo>
                  <a:pt x="6350" y="533400"/>
                </a:lnTo>
                <a:lnTo>
                  <a:pt x="6350" y="0"/>
                </a:lnTo>
                <a:lnTo>
                  <a:pt x="441960" y="0"/>
                </a:lnTo>
                <a:lnTo>
                  <a:pt x="529590" y="41910"/>
                </a:lnTo>
                <a:cubicBezTo>
                  <a:pt x="529590" y="41910"/>
                  <a:pt x="1482090" y="19050"/>
                  <a:pt x="1705610" y="38100"/>
                </a:cubicBezTo>
                <a:cubicBezTo>
                  <a:pt x="1929130" y="57150"/>
                  <a:pt x="3082290" y="41910"/>
                  <a:pt x="3082290" y="41910"/>
                </a:cubicBezTo>
                <a:lnTo>
                  <a:pt x="3134360" y="0"/>
                </a:lnTo>
                <a:lnTo>
                  <a:pt x="3540760" y="0"/>
                </a:lnTo>
                <a:lnTo>
                  <a:pt x="3540760" y="727710"/>
                </a:lnTo>
                <a:cubicBezTo>
                  <a:pt x="3540760" y="727710"/>
                  <a:pt x="3548380" y="716280"/>
                  <a:pt x="3540760" y="1013460"/>
                </a:cubicBezTo>
                <a:cubicBezTo>
                  <a:pt x="3533140" y="1310640"/>
                  <a:pt x="3540760" y="1362710"/>
                  <a:pt x="3540760" y="1362710"/>
                </a:cubicBezTo>
                <a:cubicBezTo>
                  <a:pt x="3540760" y="1362710"/>
                  <a:pt x="3552190" y="1604010"/>
                  <a:pt x="3540760" y="1762760"/>
                </a:cubicBezTo>
                <a:cubicBezTo>
                  <a:pt x="3528060" y="1924050"/>
                  <a:pt x="3539490" y="2785110"/>
                  <a:pt x="3539490" y="2785110"/>
                </a:cubicBezTo>
                <a:close/>
              </a:path>
            </a:pathLst>
          </a:custGeom>
          <a:blipFill>
            <a:blip r:embed="rId3"/>
            <a:stretch>
              <a:fillRect l="-24959" r="-24959"/>
            </a:stretch>
          </a:blipFill>
        </p:spPr>
        <p:txBody>
          <a:bodyPr/>
          <a:lstStyle/>
          <a:p>
            <a:endParaRPr lang="en-CA"/>
          </a:p>
        </p:txBody>
      </p:sp>
      <p:pic>
        <p:nvPicPr>
          <p:cNvPr id="28" name="Picture 27" descr="A graph of different colored bars&#10;&#10;Description automatically generated">
            <a:extLst>
              <a:ext uri="{FF2B5EF4-FFF2-40B4-BE49-F238E27FC236}">
                <a16:creationId xmlns:a16="http://schemas.microsoft.com/office/drawing/2014/main" id="{89FE61F3-EEE9-B8BF-E52F-A5048E70B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858" y="2131218"/>
            <a:ext cx="8988358" cy="5869622"/>
          </a:xfrm>
          <a:prstGeom prst="rect">
            <a:avLst/>
          </a:prstGeom>
        </p:spPr>
      </p:pic>
    </p:spTree>
    <p:extLst>
      <p:ext uri="{BB962C8B-B14F-4D97-AF65-F5344CB8AC3E}">
        <p14:creationId xmlns:p14="http://schemas.microsoft.com/office/powerpoint/2010/main" val="3028881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387450" y="-12159741"/>
            <a:ext cx="16608485" cy="16029509"/>
            <a:chOff x="-85212" y="-38100"/>
            <a:chExt cx="4374251" cy="4221762"/>
          </a:xfrm>
        </p:grpSpPr>
        <p:sp>
          <p:nvSpPr>
            <p:cNvPr id="3" name="Freeform 3"/>
            <p:cNvSpPr/>
            <p:nvPr/>
          </p:nvSpPr>
          <p:spPr>
            <a:xfrm>
              <a:off x="-85212" y="3556753"/>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4" name="TextBox 4"/>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31605" y="-2960237"/>
            <a:ext cx="6994488" cy="3815605"/>
          </a:xfrm>
          <a:prstGeom prst="rect">
            <a:avLst/>
          </a:prstGeom>
        </p:spPr>
        <p:txBody>
          <a:bodyPr lIns="50800" tIns="50800" rIns="50800" bIns="50800" rtlCol="0" anchor="ctr"/>
          <a:lstStyle/>
          <a:p>
            <a:pPr algn="ctr">
              <a:lnSpc>
                <a:spcPts val="2659"/>
              </a:lnSpc>
            </a:pPr>
            <a:endParaRPr/>
          </a:p>
        </p:txBody>
      </p:sp>
      <p:sp>
        <p:nvSpPr>
          <p:cNvPr id="8" name="AutoShape 8"/>
          <p:cNvSpPr/>
          <p:nvPr/>
        </p:nvSpPr>
        <p:spPr>
          <a:xfrm>
            <a:off x="7089193" y="9776321"/>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17" name="TextBox 17"/>
          <p:cNvSpPr txBox="1"/>
          <p:nvPr/>
        </p:nvSpPr>
        <p:spPr>
          <a:xfrm>
            <a:off x="408562" y="-48726"/>
            <a:ext cx="7315201" cy="1808187"/>
          </a:xfrm>
          <a:prstGeom prst="rect">
            <a:avLst/>
          </a:prstGeom>
        </p:spPr>
        <p:txBody>
          <a:bodyPr wrap="square" lIns="0" tIns="0" rIns="0" bIns="0" rtlCol="0" anchor="t">
            <a:spAutoFit/>
          </a:bodyPr>
          <a:lstStyle/>
          <a:p>
            <a:pPr algn="l">
              <a:lnSpc>
                <a:spcPts val="15751"/>
              </a:lnSpc>
            </a:pPr>
            <a:r>
              <a:rPr lang="en-US" sz="11251" b="1" dirty="0">
                <a:solidFill>
                  <a:srgbClr val="EE272A"/>
                </a:solidFill>
                <a:latin typeface="Barlow SemiCondensed Bold"/>
                <a:ea typeface="Barlow SemiCondensed Bold"/>
                <a:cs typeface="Barlow SemiCondensed Bold"/>
                <a:sym typeface="Barlow SemiCondensed Bold"/>
              </a:rPr>
              <a:t>FEATURES</a:t>
            </a:r>
          </a:p>
        </p:txBody>
      </p:sp>
      <p:sp>
        <p:nvSpPr>
          <p:cNvPr id="23" name="Freeform 23"/>
          <p:cNvSpPr/>
          <p:nvPr/>
        </p:nvSpPr>
        <p:spPr>
          <a:xfrm>
            <a:off x="15539463" y="290882"/>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2"/>
            <a:stretch>
              <a:fillRect/>
            </a:stretch>
          </a:blipFill>
        </p:spPr>
        <p:txBody>
          <a:bodyPr/>
          <a:lstStyle/>
          <a:p>
            <a:endParaRPr lang="en-CA"/>
          </a:p>
        </p:txBody>
      </p:sp>
      <p:grpSp>
        <p:nvGrpSpPr>
          <p:cNvPr id="6" name="Group 5">
            <a:extLst>
              <a:ext uri="{FF2B5EF4-FFF2-40B4-BE49-F238E27FC236}">
                <a16:creationId xmlns:a16="http://schemas.microsoft.com/office/drawing/2014/main" id="{28F240ED-76B2-FC21-C116-532878501BBE}"/>
              </a:ext>
            </a:extLst>
          </p:cNvPr>
          <p:cNvGrpSpPr/>
          <p:nvPr/>
        </p:nvGrpSpPr>
        <p:grpSpPr>
          <a:xfrm>
            <a:off x="13329271" y="7436599"/>
            <a:ext cx="5458837" cy="4553183"/>
            <a:chOff x="4233396" y="6394040"/>
            <a:chExt cx="3161235" cy="2716686"/>
          </a:xfrm>
        </p:grpSpPr>
        <p:grpSp>
          <p:nvGrpSpPr>
            <p:cNvPr id="9" name="Group 11">
              <a:extLst>
                <a:ext uri="{FF2B5EF4-FFF2-40B4-BE49-F238E27FC236}">
                  <a16:creationId xmlns:a16="http://schemas.microsoft.com/office/drawing/2014/main" id="{C3D189C0-EBAF-4B17-B33C-C2F92724D752}"/>
                </a:ext>
              </a:extLst>
            </p:cNvPr>
            <p:cNvGrpSpPr/>
            <p:nvPr/>
          </p:nvGrpSpPr>
          <p:grpSpPr>
            <a:xfrm>
              <a:off x="4233396" y="6394040"/>
              <a:ext cx="3161235" cy="2716686"/>
              <a:chOff x="0" y="0"/>
              <a:chExt cx="812800" cy="698500"/>
            </a:xfrm>
          </p:grpSpPr>
          <p:sp>
            <p:nvSpPr>
              <p:cNvPr id="12" name="Freeform 12">
                <a:extLst>
                  <a:ext uri="{FF2B5EF4-FFF2-40B4-BE49-F238E27FC236}">
                    <a16:creationId xmlns:a16="http://schemas.microsoft.com/office/drawing/2014/main" id="{335B9FDB-5D1C-A708-7041-1F0E83158A48}"/>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3" name="TextBox 13">
                <a:extLst>
                  <a:ext uri="{FF2B5EF4-FFF2-40B4-BE49-F238E27FC236}">
                    <a16:creationId xmlns:a16="http://schemas.microsoft.com/office/drawing/2014/main" id="{2A296FFE-18C3-1BAB-8DF5-8C1DCE739516}"/>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4">
              <a:extLst>
                <a:ext uri="{FF2B5EF4-FFF2-40B4-BE49-F238E27FC236}">
                  <a16:creationId xmlns:a16="http://schemas.microsoft.com/office/drawing/2014/main" id="{307E3122-0DCA-BD04-9F24-8778A9853147}"/>
                </a:ext>
              </a:extLst>
            </p:cNvPr>
            <p:cNvGrpSpPr/>
            <p:nvPr/>
          </p:nvGrpSpPr>
          <p:grpSpPr>
            <a:xfrm>
              <a:off x="4398029" y="6526205"/>
              <a:ext cx="2831968" cy="2452357"/>
              <a:chOff x="0" y="0"/>
              <a:chExt cx="4282440" cy="3708400"/>
            </a:xfrm>
          </p:grpSpPr>
          <p:sp>
            <p:nvSpPr>
              <p:cNvPr id="11" name="Freeform 15">
                <a:extLst>
                  <a:ext uri="{FF2B5EF4-FFF2-40B4-BE49-F238E27FC236}">
                    <a16:creationId xmlns:a16="http://schemas.microsoft.com/office/drawing/2014/main" id="{96B54308-FE99-C5E6-A35D-73FEE8DD8181}"/>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3334" r="-13334"/>
                </a:stretch>
              </a:blipFill>
            </p:spPr>
            <p:txBody>
              <a:bodyPr/>
              <a:lstStyle/>
              <a:p>
                <a:endParaRPr lang="en-CA"/>
              </a:p>
            </p:txBody>
          </p:sp>
        </p:grpSp>
      </p:grpSp>
      <p:sp>
        <p:nvSpPr>
          <p:cNvPr id="5" name="TextBox 18">
            <a:extLst>
              <a:ext uri="{FF2B5EF4-FFF2-40B4-BE49-F238E27FC236}">
                <a16:creationId xmlns:a16="http://schemas.microsoft.com/office/drawing/2014/main" id="{A40F0A94-83A4-011E-D8F1-3754170B7274}"/>
              </a:ext>
            </a:extLst>
          </p:cNvPr>
          <p:cNvSpPr txBox="1"/>
          <p:nvPr/>
        </p:nvSpPr>
        <p:spPr>
          <a:xfrm>
            <a:off x="12895806" y="2491575"/>
            <a:ext cx="5287313" cy="3996672"/>
          </a:xfrm>
          <a:prstGeom prst="rect">
            <a:avLst/>
          </a:prstGeom>
        </p:spPr>
        <p:txBody>
          <a:bodyPr wrap="square" lIns="0" tIns="0" rIns="0" bIns="0" rtlCol="0" anchor="t">
            <a:spAutoFit/>
          </a:bodyPr>
          <a:lstStyle>
            <a:defPPr>
              <a:defRPr lang="en-US"/>
            </a:defPPr>
            <a:lvl1pPr>
              <a:lnSpc>
                <a:spcPts val="4480"/>
              </a:lnSpc>
              <a:defRPr sz="3200">
                <a:solidFill>
                  <a:srgbClr val="FF0000"/>
                </a:solidFill>
                <a:latin typeface="Montserrat"/>
                <a:ea typeface="Montserrat"/>
                <a:cs typeface="Montserrat"/>
              </a:defRPr>
            </a:lvl1pPr>
          </a:lstStyle>
          <a:p>
            <a:pPr marL="457200" indent="-457200">
              <a:buFont typeface="Arial" panose="020B0604020202020204" pitchFamily="34" charset="0"/>
              <a:buChar char="•"/>
            </a:pPr>
            <a:r>
              <a:rPr lang="en-US" dirty="0">
                <a:solidFill>
                  <a:schemeClr val="bg1"/>
                </a:solidFill>
                <a:sym typeface="Montserrat"/>
              </a:rPr>
              <a:t>Formation frequency and variations</a:t>
            </a:r>
          </a:p>
          <a:p>
            <a:pPr marL="457200" indent="-457200">
              <a:buFont typeface="Arial" panose="020B0604020202020204" pitchFamily="34" charset="0"/>
              <a:buChar char="•"/>
            </a:pPr>
            <a:r>
              <a:rPr lang="en-US" dirty="0">
                <a:solidFill>
                  <a:schemeClr val="bg1"/>
                </a:solidFill>
                <a:sym typeface="Montserrat"/>
              </a:rPr>
              <a:t>Ball Possession</a:t>
            </a:r>
          </a:p>
          <a:p>
            <a:pPr marL="457200" indent="-457200">
              <a:buFont typeface="Arial" panose="020B0604020202020204" pitchFamily="34" charset="0"/>
              <a:buChar char="•"/>
            </a:pPr>
            <a:r>
              <a:rPr lang="en-US" dirty="0">
                <a:solidFill>
                  <a:schemeClr val="bg1"/>
                </a:solidFill>
                <a:sym typeface="Montserrat"/>
              </a:rPr>
              <a:t>Attacking Patterns</a:t>
            </a:r>
          </a:p>
          <a:p>
            <a:pPr marL="457200" indent="-457200">
              <a:buFont typeface="Arial" panose="020B0604020202020204" pitchFamily="34" charset="0"/>
              <a:buChar char="•"/>
            </a:pPr>
            <a:r>
              <a:rPr lang="en-US" dirty="0">
                <a:solidFill>
                  <a:schemeClr val="bg1"/>
                </a:solidFill>
                <a:sym typeface="Montserrat"/>
              </a:rPr>
              <a:t>Defensive strategies</a:t>
            </a:r>
          </a:p>
          <a:p>
            <a:pPr marL="457200" indent="-457200">
              <a:buFont typeface="Arial" panose="020B0604020202020204" pitchFamily="34" charset="0"/>
              <a:buChar char="•"/>
            </a:pPr>
            <a:r>
              <a:rPr lang="en-US" dirty="0">
                <a:solidFill>
                  <a:schemeClr val="bg1"/>
                </a:solidFill>
                <a:sym typeface="Montserrat"/>
              </a:rPr>
              <a:t>Offensive effectiveness</a:t>
            </a:r>
          </a:p>
          <a:p>
            <a:pPr marL="457200" indent="-457200">
              <a:buFont typeface="Arial" panose="020B0604020202020204" pitchFamily="34" charset="0"/>
              <a:buChar char="•"/>
            </a:pPr>
            <a:r>
              <a:rPr lang="en-US" dirty="0">
                <a:solidFill>
                  <a:schemeClr val="bg1"/>
                </a:solidFill>
                <a:sym typeface="Montserrat"/>
              </a:rPr>
              <a:t>Defensive effectiveness</a:t>
            </a:r>
            <a:endParaRPr lang="en-US" dirty="0">
              <a:sym typeface="Montserrat"/>
            </a:endParaRPr>
          </a:p>
        </p:txBody>
      </p:sp>
      <p:sp>
        <p:nvSpPr>
          <p:cNvPr id="15" name="TextBox 16">
            <a:extLst>
              <a:ext uri="{FF2B5EF4-FFF2-40B4-BE49-F238E27FC236}">
                <a16:creationId xmlns:a16="http://schemas.microsoft.com/office/drawing/2014/main" id="{E3D4C127-8104-82E3-A6C7-0CFDCDCFA567}"/>
              </a:ext>
            </a:extLst>
          </p:cNvPr>
          <p:cNvSpPr txBox="1"/>
          <p:nvPr/>
        </p:nvSpPr>
        <p:spPr>
          <a:xfrm>
            <a:off x="404551" y="1181100"/>
            <a:ext cx="6528907" cy="1704313"/>
          </a:xfrm>
          <a:prstGeom prst="rect">
            <a:avLst/>
          </a:prstGeom>
        </p:spPr>
        <p:txBody>
          <a:bodyPr wrap="square" lIns="0" tIns="0" rIns="0" bIns="0" rtlCol="0" anchor="t">
            <a:spAutoFit/>
          </a:bodyPr>
          <a:lstStyle>
            <a:defPPr>
              <a:defRPr lang="en-US"/>
            </a:defPPr>
            <a:lvl1pPr>
              <a:lnSpc>
                <a:spcPts val="15751"/>
              </a:lnSpc>
              <a:defRPr sz="7200" b="1">
                <a:solidFill>
                  <a:srgbClr val="FFFFFF"/>
                </a:solidFill>
                <a:latin typeface="Barlow SemiCondensed Heavy"/>
                <a:ea typeface="Barlow SemiCondensed Heavy"/>
                <a:cs typeface="Barlow SemiCondensed Heavy"/>
              </a:defRPr>
            </a:lvl1pPr>
          </a:lstStyle>
          <a:p>
            <a:r>
              <a:rPr lang="en-US" dirty="0">
                <a:sym typeface="Montserrat"/>
              </a:rPr>
              <a:t>LEAGUE-WIDE</a:t>
            </a:r>
          </a:p>
        </p:txBody>
      </p:sp>
      <p:pic>
        <p:nvPicPr>
          <p:cNvPr id="20" name="Picture 19" descr="A graph of different colored lines&#10;&#10;Description automatically generated">
            <a:extLst>
              <a:ext uri="{FF2B5EF4-FFF2-40B4-BE49-F238E27FC236}">
                <a16:creationId xmlns:a16="http://schemas.microsoft.com/office/drawing/2014/main" id="{668C79A6-9560-CB4C-F746-5012DE8BC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79" y="3182219"/>
            <a:ext cx="12188310" cy="6045484"/>
          </a:xfrm>
          <a:prstGeom prst="rect">
            <a:avLst/>
          </a:prstGeom>
        </p:spPr>
      </p:pic>
    </p:spTree>
    <p:extLst>
      <p:ext uri="{BB962C8B-B14F-4D97-AF65-F5344CB8AC3E}">
        <p14:creationId xmlns:p14="http://schemas.microsoft.com/office/powerpoint/2010/main" val="2582580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a:extLst>
            <a:ext uri="{FF2B5EF4-FFF2-40B4-BE49-F238E27FC236}">
              <a16:creationId xmlns:a16="http://schemas.microsoft.com/office/drawing/2014/main" id="{E1DC7B9B-7B05-F1CB-BC40-C7A1149444A1}"/>
            </a:ext>
          </a:extLst>
        </p:cNvPr>
        <p:cNvGrpSpPr/>
        <p:nvPr/>
      </p:nvGrpSpPr>
      <p:grpSpPr>
        <a:xfrm>
          <a:off x="0" y="0"/>
          <a:ext cx="0" cy="0"/>
          <a:chOff x="0" y="0"/>
          <a:chExt cx="0" cy="0"/>
        </a:xfrm>
      </p:grpSpPr>
      <p:pic>
        <p:nvPicPr>
          <p:cNvPr id="32" name="Picture 31" descr="A football field with people in the stands&#10;&#10;Description automatically generated">
            <a:extLst>
              <a:ext uri="{FF2B5EF4-FFF2-40B4-BE49-F238E27FC236}">
                <a16:creationId xmlns:a16="http://schemas.microsoft.com/office/drawing/2014/main" id="{E4439A2F-BBB4-EEA0-0E0E-44EC0C92E54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542475"/>
            <a:ext cx="18592800" cy="10652686"/>
          </a:xfrm>
          <a:prstGeom prst="rect">
            <a:avLst/>
          </a:prstGeom>
        </p:spPr>
      </p:pic>
      <p:grpSp>
        <p:nvGrpSpPr>
          <p:cNvPr id="2" name="Group 2">
            <a:extLst>
              <a:ext uri="{FF2B5EF4-FFF2-40B4-BE49-F238E27FC236}">
                <a16:creationId xmlns:a16="http://schemas.microsoft.com/office/drawing/2014/main" id="{31A7DD14-4D2E-3B2C-A718-F82F204206E9}"/>
              </a:ext>
            </a:extLst>
          </p:cNvPr>
          <p:cNvGrpSpPr/>
          <p:nvPr/>
        </p:nvGrpSpPr>
        <p:grpSpPr>
          <a:xfrm rot="-2637854">
            <a:off x="-2550236" y="-2811310"/>
            <a:ext cx="3318728" cy="4204164"/>
            <a:chOff x="0" y="0"/>
            <a:chExt cx="874068" cy="1107269"/>
          </a:xfrm>
        </p:grpSpPr>
        <p:sp>
          <p:nvSpPr>
            <p:cNvPr id="3" name="Freeform 3">
              <a:extLst>
                <a:ext uri="{FF2B5EF4-FFF2-40B4-BE49-F238E27FC236}">
                  <a16:creationId xmlns:a16="http://schemas.microsoft.com/office/drawing/2014/main" id="{5C003409-4746-E2B1-2B29-FA5C3AB83E9B}"/>
                </a:ext>
              </a:extLst>
            </p:cNvPr>
            <p:cNvSpPr/>
            <p:nvPr/>
          </p:nvSpPr>
          <p:spPr>
            <a:xfrm>
              <a:off x="0" y="0"/>
              <a:ext cx="874068" cy="1107270"/>
            </a:xfrm>
            <a:custGeom>
              <a:avLst/>
              <a:gdLst/>
              <a:ahLst/>
              <a:cxnLst/>
              <a:rect l="l" t="t" r="r" b="b"/>
              <a:pathLst>
                <a:path w="874068" h="1107270">
                  <a:moveTo>
                    <a:pt x="0" y="0"/>
                  </a:moveTo>
                  <a:lnTo>
                    <a:pt x="874068" y="0"/>
                  </a:lnTo>
                  <a:lnTo>
                    <a:pt x="874068" y="1107270"/>
                  </a:lnTo>
                  <a:lnTo>
                    <a:pt x="0" y="110727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A3D3D554-5C25-EED6-627D-58C0EAACED17}"/>
                </a:ext>
              </a:extLst>
            </p:cNvPr>
            <p:cNvSpPr txBox="1"/>
            <p:nvPr/>
          </p:nvSpPr>
          <p:spPr>
            <a:xfrm>
              <a:off x="0" y="-28575"/>
              <a:ext cx="874068" cy="1135844"/>
            </a:xfrm>
            <a:prstGeom prst="rect">
              <a:avLst/>
            </a:prstGeom>
          </p:spPr>
          <p:txBody>
            <a:bodyPr lIns="50800" tIns="50800" rIns="50800" bIns="50800" rtlCol="0" anchor="ctr"/>
            <a:lstStyle/>
            <a:p>
              <a:pPr marL="0" marR="0" lvl="0" indent="0" algn="ctr" defTabSz="914400" rtl="0" eaLnBrk="1" fontAlgn="auto" latinLnBrk="0" hangingPunct="1">
                <a:lnSpc>
                  <a:spcPts val="25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AutoShape 5">
            <a:extLst>
              <a:ext uri="{FF2B5EF4-FFF2-40B4-BE49-F238E27FC236}">
                <a16:creationId xmlns:a16="http://schemas.microsoft.com/office/drawing/2014/main" id="{E4BC5AA5-8221-4830-BC2D-D8EC4D423930}"/>
              </a:ext>
            </a:extLst>
          </p:cNvPr>
          <p:cNvSpPr/>
          <p:nvPr/>
        </p:nvSpPr>
        <p:spPr>
          <a:xfrm>
            <a:off x="4190692" y="9786806"/>
            <a:ext cx="11201030" cy="19050"/>
          </a:xfrm>
          <a:prstGeom prst="line">
            <a:avLst/>
          </a:prstGeom>
          <a:ln w="19050" cap="flat">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a:extLst>
              <a:ext uri="{FF2B5EF4-FFF2-40B4-BE49-F238E27FC236}">
                <a16:creationId xmlns:a16="http://schemas.microsoft.com/office/drawing/2014/main" id="{BEE23601-6AA6-2F87-9333-91C80DF1094B}"/>
              </a:ext>
            </a:extLst>
          </p:cNvPr>
          <p:cNvSpPr txBox="1"/>
          <p:nvPr/>
        </p:nvSpPr>
        <p:spPr>
          <a:xfrm>
            <a:off x="269466" y="-47609"/>
            <a:ext cx="12684534" cy="1702454"/>
          </a:xfrm>
          <a:prstGeom prst="rect">
            <a:avLst/>
          </a:prstGeom>
        </p:spPr>
        <p:txBody>
          <a:bodyPr wrap="square" lIns="0" tIns="0" rIns="0" bIns="0" rtlCol="0" anchor="t">
            <a:spAutoFit/>
          </a:bodyPr>
          <a:lstStyle/>
          <a:p>
            <a:pPr marL="0" marR="0" lvl="0" indent="0" algn="l" defTabSz="914400" rtl="0" eaLnBrk="1" fontAlgn="auto" latinLnBrk="0" hangingPunct="1">
              <a:lnSpc>
                <a:spcPts val="15751"/>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Barlow SemiCondensed Heavy"/>
                <a:ea typeface="Barlow SemiCondensed Heavy"/>
                <a:cs typeface="Barlow SemiCondensed Heavy"/>
                <a:sym typeface="Barlow SemiCondensed Heavy"/>
              </a:rPr>
              <a:t>CODE  SNIPETS OF ML</a:t>
            </a:r>
          </a:p>
        </p:txBody>
      </p:sp>
      <p:sp>
        <p:nvSpPr>
          <p:cNvPr id="24" name="Freeform 24">
            <a:extLst>
              <a:ext uri="{FF2B5EF4-FFF2-40B4-BE49-F238E27FC236}">
                <a16:creationId xmlns:a16="http://schemas.microsoft.com/office/drawing/2014/main" id="{52C055CC-6615-FF99-F3C6-F06D58B31188}"/>
              </a:ext>
            </a:extLst>
          </p:cNvPr>
          <p:cNvSpPr/>
          <p:nvPr/>
        </p:nvSpPr>
        <p:spPr>
          <a:xfrm>
            <a:off x="1028700" y="9021358"/>
            <a:ext cx="2579455" cy="1088853"/>
          </a:xfrm>
          <a:custGeom>
            <a:avLst/>
            <a:gdLst/>
            <a:ahLst/>
            <a:cxnLst/>
            <a:rect l="l" t="t" r="r" b="b"/>
            <a:pathLst>
              <a:path w="2579455" h="1088853">
                <a:moveTo>
                  <a:pt x="0" y="0"/>
                </a:moveTo>
                <a:lnTo>
                  <a:pt x="2579455" y="0"/>
                </a:lnTo>
                <a:lnTo>
                  <a:pt x="2579455" y="1088853"/>
                </a:lnTo>
                <a:lnTo>
                  <a:pt x="0" y="1088853"/>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5" name="Group 25">
            <a:extLst>
              <a:ext uri="{FF2B5EF4-FFF2-40B4-BE49-F238E27FC236}">
                <a16:creationId xmlns:a16="http://schemas.microsoft.com/office/drawing/2014/main" id="{009E2583-6E46-512D-61C0-A2A256AF5ECF}"/>
              </a:ext>
            </a:extLst>
          </p:cNvPr>
          <p:cNvGrpSpPr/>
          <p:nvPr/>
        </p:nvGrpSpPr>
        <p:grpSpPr>
          <a:xfrm>
            <a:off x="-6775129" y="8908404"/>
            <a:ext cx="8178641" cy="3618246"/>
            <a:chOff x="0" y="0"/>
            <a:chExt cx="1578881" cy="698500"/>
          </a:xfrm>
        </p:grpSpPr>
        <p:sp>
          <p:nvSpPr>
            <p:cNvPr id="26" name="Freeform 26">
              <a:extLst>
                <a:ext uri="{FF2B5EF4-FFF2-40B4-BE49-F238E27FC236}">
                  <a16:creationId xmlns:a16="http://schemas.microsoft.com/office/drawing/2014/main" id="{ED1F0B6E-4A72-F0D6-4436-3C67940F5DFF}"/>
                </a:ext>
              </a:extLst>
            </p:cNvPr>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7">
              <a:extLst>
                <a:ext uri="{FF2B5EF4-FFF2-40B4-BE49-F238E27FC236}">
                  <a16:creationId xmlns:a16="http://schemas.microsoft.com/office/drawing/2014/main" id="{123D6E8F-B9F9-6ADE-F711-38354B5AD474}"/>
                </a:ext>
              </a:extLst>
            </p:cNvPr>
            <p:cNvSpPr txBox="1"/>
            <p:nvPr/>
          </p:nvSpPr>
          <p:spPr>
            <a:xfrm>
              <a:off x="114300" y="-38100"/>
              <a:ext cx="1350281"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EC35FA48-2373-DDED-45C6-B8BEB1807C9D}"/>
              </a:ext>
            </a:extLst>
          </p:cNvPr>
          <p:cNvGrpSpPr/>
          <p:nvPr/>
        </p:nvGrpSpPr>
        <p:grpSpPr>
          <a:xfrm>
            <a:off x="12239528" y="-2762878"/>
            <a:ext cx="8178641" cy="3618246"/>
            <a:chOff x="0" y="0"/>
            <a:chExt cx="1578881" cy="698500"/>
          </a:xfrm>
        </p:grpSpPr>
        <p:sp>
          <p:nvSpPr>
            <p:cNvPr id="29" name="Freeform 29">
              <a:extLst>
                <a:ext uri="{FF2B5EF4-FFF2-40B4-BE49-F238E27FC236}">
                  <a16:creationId xmlns:a16="http://schemas.microsoft.com/office/drawing/2014/main" id="{947BE177-8C5F-9D5E-9E2A-CD8097CDA733}"/>
                </a:ext>
              </a:extLst>
            </p:cNvPr>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Box 30">
              <a:extLst>
                <a:ext uri="{FF2B5EF4-FFF2-40B4-BE49-F238E27FC236}">
                  <a16:creationId xmlns:a16="http://schemas.microsoft.com/office/drawing/2014/main" id="{06D7C51C-A746-4C9A-84DE-58B6E5F4A42F}"/>
                </a:ext>
              </a:extLst>
            </p:cNvPr>
            <p:cNvSpPr txBox="1"/>
            <p:nvPr/>
          </p:nvSpPr>
          <p:spPr>
            <a:xfrm>
              <a:off x="114300" y="-38100"/>
              <a:ext cx="1350281"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7" name="Picture 16">
            <a:extLst>
              <a:ext uri="{FF2B5EF4-FFF2-40B4-BE49-F238E27FC236}">
                <a16:creationId xmlns:a16="http://schemas.microsoft.com/office/drawing/2014/main" id="{ECCCB06B-BC8F-C90E-98DC-530DC5C3529C}"/>
              </a:ext>
            </a:extLst>
          </p:cNvPr>
          <p:cNvPicPr>
            <a:picLocks noChangeAspect="1"/>
          </p:cNvPicPr>
          <p:nvPr/>
        </p:nvPicPr>
        <p:blipFill>
          <a:blip r:embed="rId5"/>
          <a:stretch>
            <a:fillRect/>
          </a:stretch>
        </p:blipFill>
        <p:spPr>
          <a:xfrm>
            <a:off x="269466" y="1946514"/>
            <a:ext cx="11201031" cy="6811326"/>
          </a:xfrm>
          <a:prstGeom prst="rect">
            <a:avLst/>
          </a:prstGeom>
        </p:spPr>
      </p:pic>
      <p:pic>
        <p:nvPicPr>
          <p:cNvPr id="18" name="Picture 17">
            <a:extLst>
              <a:ext uri="{FF2B5EF4-FFF2-40B4-BE49-F238E27FC236}">
                <a16:creationId xmlns:a16="http://schemas.microsoft.com/office/drawing/2014/main" id="{791C4E90-A085-8310-BB15-0279D6A93F3B}"/>
              </a:ext>
            </a:extLst>
          </p:cNvPr>
          <p:cNvPicPr>
            <a:picLocks noChangeAspect="1"/>
          </p:cNvPicPr>
          <p:nvPr/>
        </p:nvPicPr>
        <p:blipFill>
          <a:blip r:embed="rId6"/>
          <a:stretch>
            <a:fillRect/>
          </a:stretch>
        </p:blipFill>
        <p:spPr>
          <a:xfrm>
            <a:off x="10744200" y="1961748"/>
            <a:ext cx="7097115" cy="6554115"/>
          </a:xfrm>
          <a:prstGeom prst="rect">
            <a:avLst/>
          </a:prstGeom>
        </p:spPr>
      </p:pic>
    </p:spTree>
    <p:extLst>
      <p:ext uri="{BB962C8B-B14F-4D97-AF65-F5344CB8AC3E}">
        <p14:creationId xmlns:p14="http://schemas.microsoft.com/office/powerpoint/2010/main" val="40515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pic>
        <p:nvPicPr>
          <p:cNvPr id="32" name="Picture 31" descr="A football field with people in the stands&#10;&#10;Description automatically generated">
            <a:extLst>
              <a:ext uri="{FF2B5EF4-FFF2-40B4-BE49-F238E27FC236}">
                <a16:creationId xmlns:a16="http://schemas.microsoft.com/office/drawing/2014/main" id="{EFA77339-74AE-A4CC-9F68-EDA7805E8AA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542475"/>
            <a:ext cx="18592800" cy="10652686"/>
          </a:xfrm>
          <a:prstGeom prst="rect">
            <a:avLst/>
          </a:prstGeom>
        </p:spPr>
      </p:pic>
      <p:grpSp>
        <p:nvGrpSpPr>
          <p:cNvPr id="2" name="Group 2"/>
          <p:cNvGrpSpPr/>
          <p:nvPr/>
        </p:nvGrpSpPr>
        <p:grpSpPr>
          <a:xfrm rot="-2637854">
            <a:off x="-2550236" y="-2811310"/>
            <a:ext cx="3318728" cy="4204164"/>
            <a:chOff x="0" y="0"/>
            <a:chExt cx="874068" cy="1107269"/>
          </a:xfrm>
        </p:grpSpPr>
        <p:sp>
          <p:nvSpPr>
            <p:cNvPr id="3" name="Freeform 3"/>
            <p:cNvSpPr/>
            <p:nvPr/>
          </p:nvSpPr>
          <p:spPr>
            <a:xfrm>
              <a:off x="0" y="0"/>
              <a:ext cx="874068" cy="1107270"/>
            </a:xfrm>
            <a:custGeom>
              <a:avLst/>
              <a:gdLst/>
              <a:ahLst/>
              <a:cxnLst/>
              <a:rect l="l" t="t" r="r" b="b"/>
              <a:pathLst>
                <a:path w="874068" h="1107270">
                  <a:moveTo>
                    <a:pt x="0" y="0"/>
                  </a:moveTo>
                  <a:lnTo>
                    <a:pt x="874068" y="0"/>
                  </a:lnTo>
                  <a:lnTo>
                    <a:pt x="874068" y="1107270"/>
                  </a:lnTo>
                  <a:lnTo>
                    <a:pt x="0" y="110727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28575"/>
              <a:ext cx="874068" cy="1135844"/>
            </a:xfrm>
            <a:prstGeom prst="rect">
              <a:avLst/>
            </a:prstGeom>
          </p:spPr>
          <p:txBody>
            <a:bodyPr lIns="50800" tIns="50800" rIns="50800" bIns="50800" rtlCol="0" anchor="ctr"/>
            <a:lstStyle/>
            <a:p>
              <a:pPr marL="0" marR="0" lvl="0" indent="0" algn="ctr" defTabSz="914400" rtl="0" eaLnBrk="1" fontAlgn="auto" latinLnBrk="0" hangingPunct="1">
                <a:lnSpc>
                  <a:spcPts val="25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AutoShape 5"/>
          <p:cNvSpPr/>
          <p:nvPr/>
        </p:nvSpPr>
        <p:spPr>
          <a:xfrm>
            <a:off x="4190692" y="9786806"/>
            <a:ext cx="11201030" cy="19050"/>
          </a:xfrm>
          <a:prstGeom prst="line">
            <a:avLst/>
          </a:prstGeom>
          <a:ln w="19050" cap="flat">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269466" y="-47609"/>
            <a:ext cx="9494313" cy="1808187"/>
          </a:xfrm>
          <a:prstGeom prst="rect">
            <a:avLst/>
          </a:prstGeom>
        </p:spPr>
        <p:txBody>
          <a:bodyPr wrap="square" lIns="0" tIns="0" rIns="0" bIns="0" rtlCol="0" anchor="t">
            <a:spAutoFit/>
          </a:bodyPr>
          <a:lstStyle/>
          <a:p>
            <a:pPr marL="0" marR="0" lvl="0" indent="0" algn="l" defTabSz="914400" rtl="0" eaLnBrk="1" fontAlgn="auto" latinLnBrk="0" hangingPunct="1">
              <a:lnSpc>
                <a:spcPts val="15751"/>
              </a:lnSpc>
              <a:spcBef>
                <a:spcPts val="0"/>
              </a:spcBef>
              <a:spcAft>
                <a:spcPts val="0"/>
              </a:spcAft>
              <a:buClrTx/>
              <a:buSzTx/>
              <a:buFontTx/>
              <a:buNone/>
              <a:tabLst/>
              <a:defRPr/>
            </a:pPr>
            <a:r>
              <a:rPr kumimoji="0" lang="en-US" sz="11251" b="1" i="0" u="none" strike="noStrike" kern="1200" cap="none" spc="0" normalizeH="0" baseline="0" noProof="0" dirty="0">
                <a:ln>
                  <a:noFill/>
                </a:ln>
                <a:solidFill>
                  <a:srgbClr val="FFFFFF"/>
                </a:solidFill>
                <a:effectLst/>
                <a:uLnTx/>
                <a:uFillTx/>
                <a:latin typeface="Barlow SemiCondensed Heavy"/>
                <a:ea typeface="Barlow SemiCondensed Heavy"/>
                <a:cs typeface="Barlow SemiCondensed Heavy"/>
                <a:sym typeface="Barlow SemiCondensed Heavy"/>
              </a:rPr>
              <a:t>EVALUATE</a:t>
            </a:r>
          </a:p>
        </p:txBody>
      </p:sp>
      <p:sp>
        <p:nvSpPr>
          <p:cNvPr id="8" name="TextBox 8"/>
          <p:cNvSpPr txBox="1"/>
          <p:nvPr/>
        </p:nvSpPr>
        <p:spPr>
          <a:xfrm>
            <a:off x="6879614" y="-47609"/>
            <a:ext cx="8417247" cy="1808187"/>
          </a:xfrm>
          <a:prstGeom prst="rect">
            <a:avLst/>
          </a:prstGeom>
        </p:spPr>
        <p:txBody>
          <a:bodyPr lIns="0" tIns="0" rIns="0" bIns="0" rtlCol="0" anchor="t">
            <a:spAutoFit/>
          </a:bodyPr>
          <a:lstStyle/>
          <a:p>
            <a:pPr marL="0" marR="0" lvl="0" indent="0" algn="l" defTabSz="914400" rtl="0" eaLnBrk="1" fontAlgn="auto" latinLnBrk="0" hangingPunct="1">
              <a:lnSpc>
                <a:spcPts val="15751"/>
              </a:lnSpc>
              <a:spcBef>
                <a:spcPts val="0"/>
              </a:spcBef>
              <a:spcAft>
                <a:spcPts val="0"/>
              </a:spcAft>
              <a:buClrTx/>
              <a:buSzTx/>
              <a:buFontTx/>
              <a:buNone/>
              <a:tabLst/>
              <a:defRPr/>
            </a:pPr>
            <a:r>
              <a:rPr kumimoji="0" lang="en-US" sz="11251" b="1" i="0" u="none" strike="noStrike" kern="1200" cap="none" spc="0" normalizeH="0" baseline="0" noProof="0" dirty="0">
                <a:ln>
                  <a:noFill/>
                </a:ln>
                <a:solidFill>
                  <a:srgbClr val="EE272A"/>
                </a:solidFill>
                <a:effectLst/>
                <a:uLnTx/>
                <a:uFillTx/>
                <a:latin typeface="Barlow SemiCondensed Heavy"/>
                <a:ea typeface="Barlow SemiCondensed Heavy"/>
                <a:cs typeface="Barlow SemiCondensed Heavy"/>
                <a:sym typeface="Barlow SemiCondensed Heavy"/>
              </a:rPr>
              <a:t> ML</a:t>
            </a:r>
          </a:p>
        </p:txBody>
      </p:sp>
      <p:sp>
        <p:nvSpPr>
          <p:cNvPr id="24" name="Freeform 24"/>
          <p:cNvSpPr/>
          <p:nvPr/>
        </p:nvSpPr>
        <p:spPr>
          <a:xfrm>
            <a:off x="1028700" y="9021358"/>
            <a:ext cx="2579455" cy="1088853"/>
          </a:xfrm>
          <a:custGeom>
            <a:avLst/>
            <a:gdLst/>
            <a:ahLst/>
            <a:cxnLst/>
            <a:rect l="l" t="t" r="r" b="b"/>
            <a:pathLst>
              <a:path w="2579455" h="1088853">
                <a:moveTo>
                  <a:pt x="0" y="0"/>
                </a:moveTo>
                <a:lnTo>
                  <a:pt x="2579455" y="0"/>
                </a:lnTo>
                <a:lnTo>
                  <a:pt x="2579455" y="1088853"/>
                </a:lnTo>
                <a:lnTo>
                  <a:pt x="0" y="1088853"/>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5" name="Group 25"/>
          <p:cNvGrpSpPr/>
          <p:nvPr/>
        </p:nvGrpSpPr>
        <p:grpSpPr>
          <a:xfrm>
            <a:off x="-6775129" y="8908404"/>
            <a:ext cx="8178641" cy="3618246"/>
            <a:chOff x="0" y="0"/>
            <a:chExt cx="1578881" cy="698500"/>
          </a:xfrm>
        </p:grpSpPr>
        <p:sp>
          <p:nvSpPr>
            <p:cNvPr id="26" name="Freeform 26"/>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7"/>
            <p:cNvSpPr txBox="1"/>
            <p:nvPr/>
          </p:nvSpPr>
          <p:spPr>
            <a:xfrm>
              <a:off x="114300" y="-38100"/>
              <a:ext cx="1350281"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p:cNvGrpSpPr/>
          <p:nvPr/>
        </p:nvGrpSpPr>
        <p:grpSpPr>
          <a:xfrm>
            <a:off x="12239528" y="-2762878"/>
            <a:ext cx="8178641" cy="3618246"/>
            <a:chOff x="0" y="0"/>
            <a:chExt cx="1578881" cy="698500"/>
          </a:xfrm>
        </p:grpSpPr>
        <p:sp>
          <p:nvSpPr>
            <p:cNvPr id="29" name="Freeform 29"/>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Box 30"/>
            <p:cNvSpPr txBox="1"/>
            <p:nvPr/>
          </p:nvSpPr>
          <p:spPr>
            <a:xfrm>
              <a:off x="114300" y="-38100"/>
              <a:ext cx="1350281"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descr="A graph with red and blue bars&#10;&#10;Description automatically generated">
            <a:extLst>
              <a:ext uri="{FF2B5EF4-FFF2-40B4-BE49-F238E27FC236}">
                <a16:creationId xmlns:a16="http://schemas.microsoft.com/office/drawing/2014/main" id="{A2C173BD-B2D5-9AAE-8339-D2EEC11B6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466" y="2129226"/>
            <a:ext cx="10020287" cy="5974704"/>
          </a:xfrm>
          <a:prstGeom prst="rect">
            <a:avLst/>
          </a:prstGeom>
        </p:spPr>
      </p:pic>
      <p:sp>
        <p:nvSpPr>
          <p:cNvPr id="11" name="TextBox 10">
            <a:extLst>
              <a:ext uri="{FF2B5EF4-FFF2-40B4-BE49-F238E27FC236}">
                <a16:creationId xmlns:a16="http://schemas.microsoft.com/office/drawing/2014/main" id="{5AEB77EB-0A7A-172B-2481-A016F31E723F}"/>
              </a:ext>
            </a:extLst>
          </p:cNvPr>
          <p:cNvSpPr txBox="1"/>
          <p:nvPr/>
        </p:nvSpPr>
        <p:spPr>
          <a:xfrm>
            <a:off x="10559219" y="1581602"/>
            <a:ext cx="7124713" cy="7478970"/>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Random Forest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white"/>
                </a:solidFill>
                <a:effectLst/>
                <a:uLnTx/>
                <a:uFillTx/>
                <a:latin typeface="Montserrat"/>
                <a:ea typeface="+mn-ea"/>
                <a:cs typeface="+mn-cs"/>
              </a:rPr>
              <a:t>	Consistent performance across all metrics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Logistic Regression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white"/>
                </a:solidFill>
                <a:effectLst/>
                <a:uLnTx/>
                <a:uFillTx/>
                <a:latin typeface="Montserrat"/>
                <a:ea typeface="+mn-ea"/>
                <a:cs typeface="+mn-cs"/>
              </a:rPr>
              <a:t>	Strong recall for Loss/Draw, weaker precision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Accuracy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white"/>
                </a:solidFill>
                <a:effectLst/>
                <a:uLnTx/>
                <a:uFillTx/>
                <a:latin typeface="Montserrat"/>
                <a:ea typeface="+mn-ea"/>
                <a:cs typeface="+mn-cs"/>
              </a:rPr>
              <a:t>	Both models perform well at 70%</a:t>
            </a:r>
          </a:p>
          <a:p>
            <a:pPr marL="4572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Precision (Win)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 </a:t>
            </a:r>
            <a:r>
              <a:rPr kumimoji="0" lang="en-CA" sz="3200" b="0" i="0" u="none" strike="noStrike" kern="1200" cap="none" spc="0" normalizeH="0" baseline="0" noProof="0" dirty="0">
                <a:ln>
                  <a:noFill/>
                </a:ln>
                <a:solidFill>
                  <a:prstClr val="white"/>
                </a:solidFill>
                <a:effectLst/>
                <a:uLnTx/>
                <a:uFillTx/>
                <a:latin typeface="Montserrat"/>
                <a:ea typeface="+mn-ea"/>
                <a:cs typeface="+mn-cs"/>
              </a:rPr>
              <a:t>Random Forest outperforms at predicting wins</a:t>
            </a:r>
          </a:p>
          <a:p>
            <a:pPr marL="4572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Recall (Loss/Draw)</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 </a:t>
            </a:r>
            <a:r>
              <a:rPr kumimoji="0" lang="en-CA" sz="3200" b="0" i="0" u="none" strike="noStrike" kern="1200" cap="none" spc="0" normalizeH="0" baseline="0" noProof="0" dirty="0">
                <a:ln>
                  <a:noFill/>
                </a:ln>
                <a:solidFill>
                  <a:prstClr val="white"/>
                </a:solidFill>
                <a:effectLst/>
                <a:uLnTx/>
                <a:uFillTx/>
                <a:latin typeface="Montserrat"/>
                <a:ea typeface="+mn-ea"/>
                <a:cs typeface="+mn-cs"/>
              </a:rPr>
              <a:t>Logistic Regression excels at detecting Loss/Draw</a:t>
            </a:r>
          </a:p>
        </p:txBody>
      </p:sp>
    </p:spTree>
    <p:extLst>
      <p:ext uri="{BB962C8B-B14F-4D97-AF65-F5344CB8AC3E}">
        <p14:creationId xmlns:p14="http://schemas.microsoft.com/office/powerpoint/2010/main" val="9606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pic>
        <p:nvPicPr>
          <p:cNvPr id="32" name="Picture 31" descr="A football field with people in the stands&#10;&#10;Description automatically generated">
            <a:extLst>
              <a:ext uri="{FF2B5EF4-FFF2-40B4-BE49-F238E27FC236}">
                <a16:creationId xmlns:a16="http://schemas.microsoft.com/office/drawing/2014/main" id="{EFA77339-74AE-A4CC-9F68-EDA7805E8AA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508837"/>
            <a:ext cx="18592800" cy="10652686"/>
          </a:xfrm>
          <a:prstGeom prst="rect">
            <a:avLst/>
          </a:prstGeom>
        </p:spPr>
      </p:pic>
      <p:grpSp>
        <p:nvGrpSpPr>
          <p:cNvPr id="2" name="Group 2"/>
          <p:cNvGrpSpPr/>
          <p:nvPr/>
        </p:nvGrpSpPr>
        <p:grpSpPr>
          <a:xfrm rot="-2637854">
            <a:off x="-2550236" y="-2811310"/>
            <a:ext cx="3318728" cy="4204164"/>
            <a:chOff x="0" y="0"/>
            <a:chExt cx="874068" cy="1107269"/>
          </a:xfrm>
        </p:grpSpPr>
        <p:sp>
          <p:nvSpPr>
            <p:cNvPr id="3" name="Freeform 3"/>
            <p:cNvSpPr/>
            <p:nvPr/>
          </p:nvSpPr>
          <p:spPr>
            <a:xfrm>
              <a:off x="0" y="0"/>
              <a:ext cx="874068" cy="1107270"/>
            </a:xfrm>
            <a:custGeom>
              <a:avLst/>
              <a:gdLst/>
              <a:ahLst/>
              <a:cxnLst/>
              <a:rect l="l" t="t" r="r" b="b"/>
              <a:pathLst>
                <a:path w="874068" h="1107270">
                  <a:moveTo>
                    <a:pt x="0" y="0"/>
                  </a:moveTo>
                  <a:lnTo>
                    <a:pt x="874068" y="0"/>
                  </a:lnTo>
                  <a:lnTo>
                    <a:pt x="874068" y="1107270"/>
                  </a:lnTo>
                  <a:lnTo>
                    <a:pt x="0" y="110727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28575"/>
              <a:ext cx="874068" cy="1135844"/>
            </a:xfrm>
            <a:prstGeom prst="rect">
              <a:avLst/>
            </a:prstGeom>
          </p:spPr>
          <p:txBody>
            <a:bodyPr lIns="50800" tIns="50800" rIns="50800" bIns="50800" rtlCol="0" anchor="ctr"/>
            <a:lstStyle/>
            <a:p>
              <a:pPr marL="0" marR="0" lvl="0" indent="0" algn="ctr" defTabSz="914400" rtl="0" eaLnBrk="1" fontAlgn="auto" latinLnBrk="0" hangingPunct="1">
                <a:lnSpc>
                  <a:spcPts val="25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AutoShape 5"/>
          <p:cNvSpPr/>
          <p:nvPr/>
        </p:nvSpPr>
        <p:spPr>
          <a:xfrm>
            <a:off x="3886319" y="9873868"/>
            <a:ext cx="11201030" cy="19050"/>
          </a:xfrm>
          <a:prstGeom prst="line">
            <a:avLst/>
          </a:prstGeom>
          <a:ln w="19050" cap="flat">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269467" y="-47609"/>
            <a:ext cx="6201782" cy="1933543"/>
          </a:xfrm>
          <a:prstGeom prst="rect">
            <a:avLst/>
          </a:prstGeom>
        </p:spPr>
        <p:txBody>
          <a:bodyPr lIns="0" tIns="0" rIns="0" bIns="0" rtlCol="0" anchor="t">
            <a:spAutoFit/>
          </a:bodyPr>
          <a:lstStyle/>
          <a:p>
            <a:pPr marL="0" marR="0" lvl="0" indent="0" algn="l" defTabSz="914400" rtl="0" eaLnBrk="1" fontAlgn="auto" latinLnBrk="0" hangingPunct="1">
              <a:lnSpc>
                <a:spcPts val="15751"/>
              </a:lnSpc>
              <a:spcBef>
                <a:spcPts val="0"/>
              </a:spcBef>
              <a:spcAft>
                <a:spcPts val="0"/>
              </a:spcAft>
              <a:buClrTx/>
              <a:buSzTx/>
              <a:buFontTx/>
              <a:buNone/>
              <a:tabLst/>
              <a:defRPr/>
            </a:pPr>
            <a:r>
              <a:rPr kumimoji="0" lang="en-US" sz="11251" b="1" i="0" u="none" strike="noStrike" kern="1200" cap="none" spc="0" normalizeH="0" baseline="0" noProof="0">
                <a:ln>
                  <a:noFill/>
                </a:ln>
                <a:solidFill>
                  <a:srgbClr val="FFFFFF"/>
                </a:solidFill>
                <a:effectLst/>
                <a:uLnTx/>
                <a:uFillTx/>
                <a:latin typeface="Barlow SemiCondensed Heavy"/>
                <a:ea typeface="Barlow SemiCondensed Heavy"/>
                <a:cs typeface="Barlow SemiCondensed Heavy"/>
                <a:sym typeface="Barlow SemiCondensed Heavy"/>
              </a:rPr>
              <a:t>PICK</a:t>
            </a:r>
          </a:p>
        </p:txBody>
      </p:sp>
      <p:sp>
        <p:nvSpPr>
          <p:cNvPr id="8" name="TextBox 8"/>
          <p:cNvSpPr txBox="1"/>
          <p:nvPr/>
        </p:nvSpPr>
        <p:spPr>
          <a:xfrm>
            <a:off x="3088568" y="-76465"/>
            <a:ext cx="8417247" cy="1933543"/>
          </a:xfrm>
          <a:prstGeom prst="rect">
            <a:avLst/>
          </a:prstGeom>
        </p:spPr>
        <p:txBody>
          <a:bodyPr lIns="0" tIns="0" rIns="0" bIns="0" rtlCol="0" anchor="t">
            <a:spAutoFit/>
          </a:bodyPr>
          <a:lstStyle/>
          <a:p>
            <a:pPr marL="0" marR="0" lvl="0" indent="0" algn="l" defTabSz="914400" rtl="0" eaLnBrk="1" fontAlgn="auto" latinLnBrk="0" hangingPunct="1">
              <a:lnSpc>
                <a:spcPts val="15751"/>
              </a:lnSpc>
              <a:spcBef>
                <a:spcPts val="0"/>
              </a:spcBef>
              <a:spcAft>
                <a:spcPts val="0"/>
              </a:spcAft>
              <a:buClrTx/>
              <a:buSzTx/>
              <a:buFontTx/>
              <a:buNone/>
              <a:tabLst/>
              <a:defRPr/>
            </a:pPr>
            <a:r>
              <a:rPr kumimoji="0" lang="en-US" sz="11251" b="1" i="0" u="none" strike="noStrike" kern="1200" cap="none" spc="0" normalizeH="0" baseline="0" noProof="0" dirty="0">
                <a:ln>
                  <a:noFill/>
                </a:ln>
                <a:solidFill>
                  <a:srgbClr val="EE272A"/>
                </a:solidFill>
                <a:effectLst/>
                <a:uLnTx/>
                <a:uFillTx/>
                <a:latin typeface="Barlow SemiCondensed Heavy"/>
                <a:ea typeface="Barlow SemiCondensed Heavy"/>
                <a:cs typeface="Barlow SemiCondensed Heavy"/>
                <a:sym typeface="Barlow SemiCondensed Heavy"/>
              </a:rPr>
              <a:t> SPECIFIC ML</a:t>
            </a:r>
          </a:p>
        </p:txBody>
      </p:sp>
      <p:sp>
        <p:nvSpPr>
          <p:cNvPr id="24" name="Freeform 24"/>
          <p:cNvSpPr/>
          <p:nvPr/>
        </p:nvSpPr>
        <p:spPr>
          <a:xfrm>
            <a:off x="1028700" y="9021358"/>
            <a:ext cx="2579455" cy="1088853"/>
          </a:xfrm>
          <a:custGeom>
            <a:avLst/>
            <a:gdLst/>
            <a:ahLst/>
            <a:cxnLst/>
            <a:rect l="l" t="t" r="r" b="b"/>
            <a:pathLst>
              <a:path w="2579455" h="1088853">
                <a:moveTo>
                  <a:pt x="0" y="0"/>
                </a:moveTo>
                <a:lnTo>
                  <a:pt x="2579455" y="0"/>
                </a:lnTo>
                <a:lnTo>
                  <a:pt x="2579455" y="1088853"/>
                </a:lnTo>
                <a:lnTo>
                  <a:pt x="0" y="1088853"/>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5" name="Group 25"/>
          <p:cNvGrpSpPr/>
          <p:nvPr/>
        </p:nvGrpSpPr>
        <p:grpSpPr>
          <a:xfrm>
            <a:off x="-6775129" y="8908404"/>
            <a:ext cx="8178641" cy="3618246"/>
            <a:chOff x="0" y="0"/>
            <a:chExt cx="1578881" cy="698500"/>
          </a:xfrm>
        </p:grpSpPr>
        <p:sp>
          <p:nvSpPr>
            <p:cNvPr id="26" name="Freeform 26"/>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7"/>
            <p:cNvSpPr txBox="1"/>
            <p:nvPr/>
          </p:nvSpPr>
          <p:spPr>
            <a:xfrm>
              <a:off x="114300" y="-38100"/>
              <a:ext cx="1350281"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p:cNvGrpSpPr/>
          <p:nvPr/>
        </p:nvGrpSpPr>
        <p:grpSpPr>
          <a:xfrm>
            <a:off x="12239528" y="-2762878"/>
            <a:ext cx="8178641" cy="3618246"/>
            <a:chOff x="0" y="0"/>
            <a:chExt cx="1578881" cy="698500"/>
          </a:xfrm>
        </p:grpSpPr>
        <p:sp>
          <p:nvSpPr>
            <p:cNvPr id="29" name="Freeform 29"/>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Box 30"/>
            <p:cNvSpPr txBox="1"/>
            <p:nvPr/>
          </p:nvSpPr>
          <p:spPr>
            <a:xfrm>
              <a:off x="114300" y="-38100"/>
              <a:ext cx="1350281"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 name="Picture 9" descr="A graph of a forest model performance&#10;&#10;Description automatically generated">
            <a:extLst>
              <a:ext uri="{FF2B5EF4-FFF2-40B4-BE49-F238E27FC236}">
                <a16:creationId xmlns:a16="http://schemas.microsoft.com/office/drawing/2014/main" id="{2D8C22CF-7677-B569-8333-1EEAB697A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7036" y="1857078"/>
            <a:ext cx="10066638" cy="7610263"/>
          </a:xfrm>
          <a:prstGeom prst="rect">
            <a:avLst/>
          </a:prstGeom>
        </p:spPr>
      </p:pic>
      <p:sp>
        <p:nvSpPr>
          <p:cNvPr id="15" name="TextBox 14">
            <a:extLst>
              <a:ext uri="{FF2B5EF4-FFF2-40B4-BE49-F238E27FC236}">
                <a16:creationId xmlns:a16="http://schemas.microsoft.com/office/drawing/2014/main" id="{27546926-E289-0804-9940-08712ECA7BBF}"/>
              </a:ext>
            </a:extLst>
          </p:cNvPr>
          <p:cNvSpPr txBox="1"/>
          <p:nvPr/>
        </p:nvSpPr>
        <p:spPr>
          <a:xfrm>
            <a:off x="525162" y="1724515"/>
            <a:ext cx="7731533" cy="6986528"/>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Accuracy</a:t>
            </a:r>
            <a:r>
              <a:rPr kumimoji="0" lang="en-CA" sz="3200" b="0" i="0" u="none" strike="noStrike" kern="1200" cap="none" spc="0" normalizeH="0" baseline="0" noProof="0" dirty="0">
                <a:ln>
                  <a:noFill/>
                </a:ln>
                <a:solidFill>
                  <a:prstClr val="white"/>
                </a:solidFill>
                <a:effectLst/>
                <a:uLnTx/>
                <a:uFillTx/>
                <a:latin typeface="Montserrat"/>
                <a:ea typeface="+mn-ea"/>
                <a:cs typeface="+mn-cs"/>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white"/>
                </a:solidFill>
                <a:effectLst/>
                <a:uLnTx/>
                <a:uFillTx/>
                <a:latin typeface="Montserrat"/>
                <a:ea typeface="+mn-ea"/>
                <a:cs typeface="+mn-cs"/>
              </a:rPr>
              <a:t>Correct 7 out of 10 times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Precision (Wins)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	</a:t>
            </a:r>
            <a:r>
              <a:rPr kumimoji="0" lang="en-CA" sz="3200" b="0" i="0" u="none" strike="noStrike" kern="1200" cap="none" spc="0" normalizeH="0" baseline="0" noProof="0" dirty="0">
                <a:ln>
                  <a:noFill/>
                </a:ln>
                <a:solidFill>
                  <a:prstClr val="white"/>
                </a:solidFill>
                <a:effectLst/>
                <a:uLnTx/>
                <a:uFillTx/>
                <a:latin typeface="Montserrat"/>
                <a:ea typeface="+mn-ea"/>
                <a:cs typeface="+mn-cs"/>
              </a:rPr>
              <a:t>Strong at predicting wins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Precision (Loss/Draw)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	</a:t>
            </a:r>
            <a:r>
              <a:rPr kumimoji="0" lang="en-CA" sz="3200" b="0" i="0" u="none" strike="noStrike" kern="1200" cap="none" spc="0" normalizeH="0" baseline="0" noProof="0" dirty="0">
                <a:ln>
                  <a:noFill/>
                </a:ln>
                <a:solidFill>
                  <a:prstClr val="white"/>
                </a:solidFill>
                <a:effectLst/>
                <a:uLnTx/>
                <a:uFillTx/>
                <a:latin typeface="Montserrat"/>
                <a:ea typeface="+mn-ea"/>
                <a:cs typeface="+mn-cs"/>
              </a:rPr>
              <a:t>Moderate accuracy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Recall (Wins)</a:t>
            </a:r>
            <a:r>
              <a:rPr kumimoji="0" lang="en-CA" sz="3200" b="0" i="0" u="none" strike="noStrike" kern="1200" cap="none" spc="0" normalizeH="0" baseline="0" noProof="0" dirty="0">
                <a:ln>
                  <a:noFill/>
                </a:ln>
                <a:solidFill>
                  <a:prstClr val="white"/>
                </a:solidFill>
                <a:effectLst/>
                <a:uLnTx/>
                <a:uFillTx/>
                <a:latin typeface="Montserrat"/>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white"/>
                </a:solidFill>
                <a:effectLst/>
                <a:uLnTx/>
                <a:uFillTx/>
                <a:latin typeface="Montserrat"/>
                <a:ea typeface="+mn-ea"/>
                <a:cs typeface="+mn-cs"/>
              </a:rPr>
              <a:t>	Captures most wins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Recall (Loss/Draw)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	</a:t>
            </a:r>
            <a:r>
              <a:rPr kumimoji="0" lang="en-CA" sz="3200" b="0" i="0" u="none" strike="noStrike" kern="1200" cap="none" spc="0" normalizeH="0" baseline="0" noProof="0" dirty="0">
                <a:ln>
                  <a:noFill/>
                </a:ln>
                <a:solidFill>
                  <a:prstClr val="white"/>
                </a:solidFill>
                <a:effectLst/>
                <a:uLnTx/>
                <a:uFillTx/>
                <a:latin typeface="Montserrat"/>
                <a:ea typeface="+mn-ea"/>
                <a:cs typeface="+mn-cs"/>
              </a:rPr>
              <a:t>Strong at catching Loss/Draw</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F1-Score (Wins)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	</a:t>
            </a:r>
            <a:r>
              <a:rPr kumimoji="0" lang="en-CA" sz="3200" b="0" i="0" u="none" strike="noStrike" kern="1200" cap="none" spc="0" normalizeH="0" baseline="0" noProof="0" dirty="0">
                <a:ln>
                  <a:noFill/>
                </a:ln>
                <a:solidFill>
                  <a:prstClr val="white"/>
                </a:solidFill>
                <a:effectLst/>
                <a:uLnTx/>
                <a:uFillTx/>
                <a:latin typeface="Montserrat"/>
                <a:ea typeface="+mn-ea"/>
                <a:cs typeface="+mn-cs"/>
              </a:rPr>
              <a:t>Reliable for wins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F1-Score (Loss/Draw)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C00000"/>
                </a:solidFill>
                <a:effectLst/>
                <a:uLnTx/>
                <a:uFillTx/>
                <a:latin typeface="Montserrat"/>
                <a:ea typeface="+mn-ea"/>
                <a:cs typeface="+mn-cs"/>
              </a:rPr>
              <a:t>	</a:t>
            </a:r>
            <a:r>
              <a:rPr kumimoji="0" lang="en-CA" sz="3200" b="0" i="0" u="none" strike="noStrike" kern="1200" cap="none" spc="0" normalizeH="0" baseline="0" noProof="0" dirty="0">
                <a:ln>
                  <a:noFill/>
                </a:ln>
                <a:solidFill>
                  <a:prstClr val="white"/>
                </a:solidFill>
                <a:effectLst/>
                <a:uLnTx/>
                <a:uFillTx/>
                <a:latin typeface="Montserrat"/>
                <a:ea typeface="+mn-ea"/>
                <a:cs typeface="+mn-cs"/>
              </a:rPr>
              <a:t>Reliable for Loss/Draw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AutoShape 2"/>
          <p:cNvSpPr/>
          <p:nvPr/>
        </p:nvSpPr>
        <p:spPr>
          <a:xfrm flipV="1">
            <a:off x="3266058" y="9267825"/>
            <a:ext cx="11200899" cy="54292"/>
          </a:xfrm>
          <a:prstGeom prst="line">
            <a:avLst/>
          </a:prstGeom>
          <a:ln w="19050" cap="flat">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rot="5400000">
            <a:off x="9066717" y="-2044865"/>
            <a:ext cx="9525613" cy="4589827"/>
            <a:chOff x="0" y="0"/>
            <a:chExt cx="1449649" cy="698500"/>
          </a:xfrm>
        </p:grpSpPr>
        <p:sp>
          <p:nvSpPr>
            <p:cNvPr id="4" name="Freeform 4"/>
            <p:cNvSpPr/>
            <p:nvPr/>
          </p:nvSpPr>
          <p:spPr>
            <a:xfrm>
              <a:off x="0" y="0"/>
              <a:ext cx="1449649" cy="698500"/>
            </a:xfrm>
            <a:custGeom>
              <a:avLst/>
              <a:gdLst/>
              <a:ahLst/>
              <a:cxnLst/>
              <a:rect l="l" t="t" r="r" b="b"/>
              <a:pathLst>
                <a:path w="1449649" h="698500">
                  <a:moveTo>
                    <a:pt x="1449649" y="349250"/>
                  </a:moveTo>
                  <a:lnTo>
                    <a:pt x="1246449" y="698500"/>
                  </a:lnTo>
                  <a:lnTo>
                    <a:pt x="203200" y="698500"/>
                  </a:lnTo>
                  <a:lnTo>
                    <a:pt x="0" y="349250"/>
                  </a:lnTo>
                  <a:lnTo>
                    <a:pt x="203200" y="0"/>
                  </a:lnTo>
                  <a:lnTo>
                    <a:pt x="1246449" y="0"/>
                  </a:lnTo>
                  <a:lnTo>
                    <a:pt x="1449649" y="34925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114300" y="-38100"/>
              <a:ext cx="1221049"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11397144" y="1703560"/>
            <a:ext cx="4864758" cy="4212661"/>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FF6C6F"/>
            </a:solidFill>
            <a:ln w="12700">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11144645" y="6247167"/>
            <a:ext cx="5369755" cy="4649966"/>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DD0B0B"/>
            </a:solidFill>
            <a:ln w="12700">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11646039" y="1919092"/>
            <a:ext cx="4366968" cy="3781597"/>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11522" r="-108279" b="-4872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11419377" y="6485072"/>
            <a:ext cx="4820291" cy="4174155"/>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55545" t="-85424" r="-8500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TextBox 15"/>
          <p:cNvSpPr txBox="1"/>
          <p:nvPr/>
        </p:nvSpPr>
        <p:spPr>
          <a:xfrm>
            <a:off x="634449" y="1009666"/>
            <a:ext cx="7806217" cy="2933732"/>
          </a:xfrm>
          <a:prstGeom prst="rect">
            <a:avLst/>
          </a:prstGeom>
        </p:spPr>
        <p:txBody>
          <a:bodyPr lIns="0" tIns="0" rIns="0" bIns="0" rtlCol="0" anchor="t">
            <a:spAutoFit/>
          </a:bodyPr>
          <a:lstStyle/>
          <a:p>
            <a:pPr marL="0" marR="0" lvl="0" indent="0" algn="l" defTabSz="914400" rtl="0" eaLnBrk="1" fontAlgn="auto" latinLnBrk="0" hangingPunct="1">
              <a:lnSpc>
                <a:spcPts val="11251"/>
              </a:lnSpc>
              <a:spcBef>
                <a:spcPts val="0"/>
              </a:spcBef>
              <a:spcAft>
                <a:spcPts val="0"/>
              </a:spcAft>
              <a:buClrTx/>
              <a:buSzTx/>
              <a:buFontTx/>
              <a:buNone/>
              <a:tabLst/>
              <a:defRPr/>
            </a:pPr>
            <a:r>
              <a:rPr kumimoji="0" lang="en-US" sz="11251" b="1" i="0" u="none" strike="noStrike" kern="1200" cap="none" spc="0" normalizeH="0" baseline="0" noProof="0" dirty="0">
                <a:ln>
                  <a:noFill/>
                </a:ln>
                <a:solidFill>
                  <a:srgbClr val="EE272A"/>
                </a:solidFill>
                <a:effectLst/>
                <a:uLnTx/>
                <a:uFillTx/>
                <a:latin typeface="Barlow SemiCondensed Heavy"/>
                <a:ea typeface="Barlow SemiCondensed Heavy"/>
                <a:cs typeface="Barlow SemiCondensed Heavy"/>
                <a:sym typeface="Barlow SemiCondensed Heavy"/>
              </a:rPr>
              <a:t>ACTION</a:t>
            </a:r>
            <a:r>
              <a:rPr kumimoji="0" lang="en-US" sz="11251" b="1" i="0" u="none" strike="noStrike" kern="1200" cap="none" spc="0" normalizeH="0" baseline="0" noProof="0" dirty="0">
                <a:ln>
                  <a:noFill/>
                </a:ln>
                <a:solidFill>
                  <a:srgbClr val="FEFEFE"/>
                </a:solidFill>
                <a:effectLst/>
                <a:uLnTx/>
                <a:uFillTx/>
                <a:latin typeface="Barlow SemiCondensed Heavy"/>
                <a:ea typeface="Barlow SemiCondensed Heavy"/>
                <a:cs typeface="Barlow SemiCondensed Heavy"/>
                <a:sym typeface="Barlow SemiCondensed Heavy"/>
              </a:rPr>
              <a:t>ABLE </a:t>
            </a:r>
          </a:p>
          <a:p>
            <a:pPr marL="0" marR="0" lvl="0" indent="0" algn="l" defTabSz="914400" rtl="0" eaLnBrk="1" fontAlgn="auto" latinLnBrk="0" hangingPunct="1">
              <a:lnSpc>
                <a:spcPts val="11251"/>
              </a:lnSpc>
              <a:spcBef>
                <a:spcPts val="0"/>
              </a:spcBef>
              <a:spcAft>
                <a:spcPts val="0"/>
              </a:spcAft>
              <a:buClrTx/>
              <a:buSzTx/>
              <a:buFontTx/>
              <a:buNone/>
              <a:tabLst/>
              <a:defRPr/>
            </a:pPr>
            <a:r>
              <a:rPr kumimoji="0" lang="en-US" sz="11251" b="1" i="0" u="none" strike="noStrike" kern="1200" cap="none" spc="0" normalizeH="0" baseline="0" noProof="0" dirty="0">
                <a:ln>
                  <a:noFill/>
                </a:ln>
                <a:solidFill>
                  <a:srgbClr val="EE272A"/>
                </a:solidFill>
                <a:effectLst/>
                <a:uLnTx/>
                <a:uFillTx/>
                <a:latin typeface="Barlow SemiCondensed Heavy"/>
                <a:ea typeface="Barlow SemiCondensed Heavy"/>
                <a:cs typeface="Barlow SemiCondensed Heavy"/>
                <a:sym typeface="Barlow SemiCondensed Heavy"/>
              </a:rPr>
              <a:t>INSIGHTS</a:t>
            </a:r>
          </a:p>
        </p:txBody>
      </p:sp>
      <p:sp>
        <p:nvSpPr>
          <p:cNvPr id="17" name="TextBox 17"/>
          <p:cNvSpPr txBox="1"/>
          <p:nvPr/>
        </p:nvSpPr>
        <p:spPr>
          <a:xfrm>
            <a:off x="4499904" y="4716780"/>
            <a:ext cx="13050201" cy="403059"/>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Montserrat"/>
              <a:ea typeface="Montserrat"/>
              <a:cs typeface="Montserrat"/>
              <a:sym typeface="Montserrat"/>
            </a:endParaRPr>
          </a:p>
        </p:txBody>
      </p:sp>
      <p:sp>
        <p:nvSpPr>
          <p:cNvPr id="18" name="Freeform 18"/>
          <p:cNvSpPr/>
          <p:nvPr/>
        </p:nvSpPr>
        <p:spPr>
          <a:xfrm>
            <a:off x="420594" y="9108721"/>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18">
            <a:extLst>
              <a:ext uri="{FF2B5EF4-FFF2-40B4-BE49-F238E27FC236}">
                <a16:creationId xmlns:a16="http://schemas.microsoft.com/office/drawing/2014/main" id="{A1DBFC6B-83C8-E14C-5C70-78C6325F759F}"/>
              </a:ext>
            </a:extLst>
          </p:cNvPr>
          <p:cNvSpPr txBox="1"/>
          <p:nvPr/>
        </p:nvSpPr>
        <p:spPr>
          <a:xfrm>
            <a:off x="838200" y="5358718"/>
            <a:ext cx="8136113" cy="1969770"/>
          </a:xfrm>
          <a:prstGeom prst="rect">
            <a:avLst/>
          </a:prstGeom>
        </p:spPr>
        <p:txBody>
          <a:bodyPr wrap="square" lIns="0" tIns="0" rIns="0" bIns="0" rtlCol="0" anchor="t">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Montserrat"/>
                <a:ea typeface="Montserrat"/>
                <a:cs typeface="Montserrat"/>
                <a:sym typeface="Montserrat"/>
              </a:rPr>
              <a:t>Boost Confidence in Winning Plays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Montserrat"/>
                <a:ea typeface="Montserrat"/>
                <a:cs typeface="Montserrat"/>
                <a:sym typeface="Montserrat"/>
              </a:rPr>
              <a:t>Prepare for Risk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Montserrat"/>
                <a:ea typeface="Montserrat"/>
                <a:cs typeface="Montserrat"/>
                <a:sym typeface="Montserrat"/>
              </a:rPr>
              <a:t>Balanced Predictions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Montserrat"/>
                <a:ea typeface="Montserrat"/>
                <a:cs typeface="Montserrat"/>
                <a:sym typeface="Montserrat"/>
              </a:rPr>
              <a:t>Data-Driven Decisions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3611349" y="3953352"/>
            <a:ext cx="16984155" cy="2380296"/>
            <a:chOff x="0" y="0"/>
            <a:chExt cx="4473193" cy="626909"/>
          </a:xfrm>
        </p:grpSpPr>
        <p:sp>
          <p:nvSpPr>
            <p:cNvPr id="3" name="Freeform 3"/>
            <p:cNvSpPr/>
            <p:nvPr/>
          </p:nvSpPr>
          <p:spPr>
            <a:xfrm>
              <a:off x="0" y="0"/>
              <a:ext cx="4473193" cy="626909"/>
            </a:xfrm>
            <a:custGeom>
              <a:avLst/>
              <a:gdLst/>
              <a:ahLst/>
              <a:cxnLst/>
              <a:rect l="l" t="t" r="r" b="b"/>
              <a:pathLst>
                <a:path w="4473193" h="626909">
                  <a:moveTo>
                    <a:pt x="0" y="0"/>
                  </a:moveTo>
                  <a:lnTo>
                    <a:pt x="4473193" y="0"/>
                  </a:lnTo>
                  <a:lnTo>
                    <a:pt x="4473193" y="626909"/>
                  </a:lnTo>
                  <a:lnTo>
                    <a:pt x="0" y="626909"/>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38100"/>
              <a:ext cx="4473193" cy="66500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rot="-3554357">
            <a:off x="-6525962" y="1863484"/>
            <a:ext cx="16984155" cy="2380296"/>
            <a:chOff x="0" y="0"/>
            <a:chExt cx="4473193" cy="626909"/>
          </a:xfrm>
        </p:grpSpPr>
        <p:sp>
          <p:nvSpPr>
            <p:cNvPr id="6" name="Freeform 6"/>
            <p:cNvSpPr/>
            <p:nvPr/>
          </p:nvSpPr>
          <p:spPr>
            <a:xfrm>
              <a:off x="0" y="0"/>
              <a:ext cx="4473193" cy="626909"/>
            </a:xfrm>
            <a:custGeom>
              <a:avLst/>
              <a:gdLst/>
              <a:ahLst/>
              <a:cxnLst/>
              <a:rect l="l" t="t" r="r" b="b"/>
              <a:pathLst>
                <a:path w="4473193" h="626909">
                  <a:moveTo>
                    <a:pt x="0" y="0"/>
                  </a:moveTo>
                  <a:lnTo>
                    <a:pt x="4473193" y="0"/>
                  </a:lnTo>
                  <a:lnTo>
                    <a:pt x="4473193" y="626909"/>
                  </a:lnTo>
                  <a:lnTo>
                    <a:pt x="0" y="626909"/>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38100"/>
              <a:ext cx="4473193" cy="66500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9154124" y="7241147"/>
            <a:ext cx="1085250" cy="932636"/>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9248991" y="7316290"/>
            <a:ext cx="910372" cy="78235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42424"/>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Freeform 15"/>
          <p:cNvSpPr/>
          <p:nvPr/>
        </p:nvSpPr>
        <p:spPr>
          <a:xfrm flipH="1">
            <a:off x="9568693" y="7460418"/>
            <a:ext cx="297692" cy="494095"/>
          </a:xfrm>
          <a:custGeom>
            <a:avLst/>
            <a:gdLst/>
            <a:ahLst/>
            <a:cxnLst/>
            <a:rect l="l" t="t" r="r" b="b"/>
            <a:pathLst>
              <a:path w="297692" h="494095">
                <a:moveTo>
                  <a:pt x="297692" y="0"/>
                </a:moveTo>
                <a:lnTo>
                  <a:pt x="0" y="0"/>
                </a:lnTo>
                <a:lnTo>
                  <a:pt x="0" y="494095"/>
                </a:lnTo>
                <a:lnTo>
                  <a:pt x="297692" y="494095"/>
                </a:lnTo>
                <a:lnTo>
                  <a:pt x="29769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p:nvPr/>
        </p:nvSpPr>
        <p:spPr>
          <a:xfrm>
            <a:off x="0" y="2789578"/>
            <a:ext cx="10445876" cy="7497422"/>
          </a:xfrm>
          <a:custGeom>
            <a:avLst/>
            <a:gdLst/>
            <a:ahLst/>
            <a:cxnLst/>
            <a:rect l="l" t="t" r="r" b="b"/>
            <a:pathLst>
              <a:path w="10445876" h="7497422">
                <a:moveTo>
                  <a:pt x="0" y="0"/>
                </a:moveTo>
                <a:lnTo>
                  <a:pt x="10445876" y="0"/>
                </a:lnTo>
                <a:lnTo>
                  <a:pt x="10445876" y="7497422"/>
                </a:lnTo>
                <a:lnTo>
                  <a:pt x="0" y="7497422"/>
                </a:lnTo>
                <a:lnTo>
                  <a:pt x="0" y="0"/>
                </a:lnTo>
                <a:close/>
              </a:path>
            </a:pathLst>
          </a:custGeom>
          <a:blipFill>
            <a:blip r:embed="rId5"/>
            <a:stretch>
              <a:fillRect l="-13799" r="-1379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7"/>
          <p:cNvSpPr txBox="1"/>
          <p:nvPr/>
        </p:nvSpPr>
        <p:spPr>
          <a:xfrm>
            <a:off x="97750" y="762041"/>
            <a:ext cx="12939296" cy="3834383"/>
          </a:xfrm>
          <a:prstGeom prst="rect">
            <a:avLst/>
          </a:prstGeom>
        </p:spPr>
        <p:txBody>
          <a:bodyPr wrap="square" lIns="0" tIns="0" rIns="0" bIns="0" rtlCol="0" anchor="t">
            <a:spAutoFit/>
          </a:bodyPr>
          <a:lstStyle/>
          <a:p>
            <a:pPr marL="0" marR="0" lvl="0" indent="0" algn="l" defTabSz="914400" rtl="0" eaLnBrk="1" fontAlgn="auto" latinLnBrk="0" hangingPunct="1">
              <a:lnSpc>
                <a:spcPts val="15751"/>
              </a:lnSpc>
              <a:spcBef>
                <a:spcPts val="0"/>
              </a:spcBef>
              <a:spcAft>
                <a:spcPts val="0"/>
              </a:spcAft>
              <a:buClrTx/>
              <a:buSzTx/>
              <a:buFontTx/>
              <a:buNone/>
              <a:tabLst/>
              <a:defRPr/>
            </a:pPr>
            <a:r>
              <a:rPr kumimoji="0" lang="en-US" sz="11251" b="1" i="0" u="none" strike="noStrike" kern="1200" cap="none" spc="0" normalizeH="0" baseline="0" noProof="0" dirty="0">
                <a:ln>
                  <a:noFill/>
                </a:ln>
                <a:solidFill>
                  <a:srgbClr val="FFFFFF"/>
                </a:solidFill>
                <a:effectLst/>
                <a:uLnTx/>
                <a:uFillTx/>
                <a:latin typeface="Barlow SemiCondensed Heavy"/>
                <a:ea typeface="Barlow SemiCondensed Heavy"/>
                <a:cs typeface="Barlow SemiCondensed Heavy"/>
                <a:sym typeface="Barlow SemiCondensed Heavy"/>
              </a:rPr>
              <a:t>DRIVING SUCCESS</a:t>
            </a:r>
          </a:p>
          <a:p>
            <a:pPr marL="0" marR="0" lvl="0" indent="0" algn="l" defTabSz="914400" rtl="0" eaLnBrk="1" fontAlgn="auto" latinLnBrk="0" hangingPunct="1">
              <a:spcBef>
                <a:spcPts val="0"/>
              </a:spcBef>
              <a:spcAft>
                <a:spcPts val="0"/>
              </a:spcAft>
              <a:buClrTx/>
              <a:buSzTx/>
              <a:buFontTx/>
              <a:buNone/>
              <a:tabLst/>
              <a:defRPr/>
            </a:pPr>
            <a:r>
              <a:rPr lang="en-US" sz="11251" b="1" dirty="0">
                <a:solidFill>
                  <a:srgbClr val="FFFFFF"/>
                </a:solidFill>
                <a:latin typeface="Barlow SemiCondensed Heavy"/>
                <a:ea typeface="Barlow SemiCondensed Heavy"/>
                <a:cs typeface="Barlow SemiCondensed Heavy"/>
                <a:sym typeface="Barlow SemiCondensed Heavy"/>
              </a:rPr>
              <a:t>FORWARD</a:t>
            </a:r>
            <a:endParaRPr kumimoji="0" lang="en-US" sz="11251" b="1" i="0" u="none" strike="noStrike" kern="1200" cap="none" spc="0" normalizeH="0" baseline="0" noProof="0" dirty="0">
              <a:ln>
                <a:noFill/>
              </a:ln>
              <a:solidFill>
                <a:srgbClr val="FFFFFF"/>
              </a:solidFill>
              <a:effectLst/>
              <a:uLnTx/>
              <a:uFillTx/>
              <a:latin typeface="Barlow SemiCondensed Heavy"/>
              <a:ea typeface="Barlow SemiCondensed Heavy"/>
              <a:cs typeface="Barlow SemiCondensed Heavy"/>
              <a:sym typeface="Barlow SemiCondensed Heavy"/>
            </a:endParaRPr>
          </a:p>
        </p:txBody>
      </p:sp>
      <p:sp>
        <p:nvSpPr>
          <p:cNvPr id="18" name="TextBox 18"/>
          <p:cNvSpPr txBox="1"/>
          <p:nvPr/>
        </p:nvSpPr>
        <p:spPr>
          <a:xfrm>
            <a:off x="11522201" y="674798"/>
            <a:ext cx="5442915" cy="8141675"/>
          </a:xfrm>
          <a:prstGeom prst="rect">
            <a:avLst/>
          </a:prstGeom>
        </p:spPr>
        <p:txBody>
          <a:bodyPr lIns="0" tIns="0" rIns="0" bIns="0" rtlCol="0" anchor="t">
            <a:spAutoFit/>
          </a:bodyPr>
          <a:lstStyle/>
          <a:p>
            <a:pPr marL="0" marR="0" lvl="0" indent="0" algn="ctr" defTabSz="914400" rtl="0" eaLnBrk="1" fontAlgn="auto" latinLnBrk="0" hangingPunct="1">
              <a:lnSpc>
                <a:spcPts val="5896"/>
              </a:lnSpc>
              <a:spcBef>
                <a:spcPts val="0"/>
              </a:spcBef>
              <a:spcAft>
                <a:spcPts val="0"/>
              </a:spcAft>
              <a:buClrTx/>
              <a:buSzTx/>
              <a:buFontTx/>
              <a:buNone/>
              <a:tabLst/>
              <a:defRPr/>
            </a:pPr>
            <a:r>
              <a:rPr kumimoji="0" lang="en-US" sz="4211" b="0" i="0" u="none" strike="noStrike" kern="1200" cap="none" spc="0" normalizeH="0" baseline="0" noProof="0">
                <a:ln>
                  <a:noFill/>
                </a:ln>
                <a:solidFill>
                  <a:srgbClr val="FFFFFF"/>
                </a:solidFill>
                <a:effectLst/>
                <a:uLnTx/>
                <a:uFillTx/>
                <a:latin typeface="Montserrat"/>
                <a:ea typeface="Montserrat"/>
                <a:cs typeface="Montserrat"/>
                <a:sym typeface="Montserrat"/>
              </a:rPr>
              <a:t>Toronto FC will have an edge to </a:t>
            </a:r>
            <a:r>
              <a:rPr kumimoji="0" lang="en-US" sz="4211" b="1" i="0" u="none" strike="noStrike" kern="1200" cap="none" spc="0" normalizeH="0" baseline="0" noProof="0">
                <a:ln>
                  <a:noFill/>
                </a:ln>
                <a:solidFill>
                  <a:srgbClr val="EE272A"/>
                </a:solidFill>
                <a:effectLst/>
                <a:uLnTx/>
                <a:uFillTx/>
                <a:latin typeface="Montserrat Bold"/>
                <a:ea typeface="Montserrat Bold"/>
                <a:cs typeface="Montserrat Bold"/>
                <a:sym typeface="Montserrat Bold"/>
              </a:rPr>
              <a:t>win championships</a:t>
            </a:r>
            <a:r>
              <a:rPr kumimoji="0" lang="en-US" sz="4211" b="0" i="0" u="none" strike="noStrike" kern="1200" cap="none" spc="0" normalizeH="0" baseline="0" noProof="0">
                <a:ln>
                  <a:noFill/>
                </a:ln>
                <a:solidFill>
                  <a:srgbClr val="FFFFFF"/>
                </a:solidFill>
                <a:effectLst/>
                <a:uLnTx/>
                <a:uFillTx/>
                <a:latin typeface="Montserrat"/>
                <a:ea typeface="Montserrat"/>
                <a:cs typeface="Montserrat"/>
                <a:sym typeface="Montserrat"/>
              </a:rPr>
              <a:t> by leveraging </a:t>
            </a:r>
            <a:r>
              <a:rPr kumimoji="0" lang="en-US" sz="4211" b="0" i="0" u="none" strike="noStrike" kern="1200" cap="none" spc="0" normalizeH="0" baseline="0" noProof="0">
                <a:ln>
                  <a:noFill/>
                </a:ln>
                <a:solidFill>
                  <a:srgbClr val="DD0B0B"/>
                </a:solidFill>
                <a:effectLst/>
                <a:uLnTx/>
                <a:uFillTx/>
                <a:latin typeface="Montserrat"/>
                <a:ea typeface="Montserrat"/>
                <a:cs typeface="Montserrat"/>
                <a:sym typeface="Montserrat"/>
              </a:rPr>
              <a:t>advanced analytics</a:t>
            </a:r>
            <a:r>
              <a:rPr kumimoji="0" lang="en-US" sz="4211" b="0" i="0" u="none" strike="noStrike" kern="1200" cap="none" spc="0" normalizeH="0" baseline="0" noProof="0">
                <a:ln>
                  <a:noFill/>
                </a:ln>
                <a:solidFill>
                  <a:srgbClr val="FFFFFF"/>
                </a:solidFill>
                <a:effectLst/>
                <a:uLnTx/>
                <a:uFillTx/>
                <a:latin typeface="Montserrat"/>
                <a:ea typeface="Montserrat"/>
                <a:cs typeface="Montserrat"/>
                <a:sym typeface="Montserrat"/>
              </a:rPr>
              <a:t> to empower </a:t>
            </a:r>
            <a:r>
              <a:rPr kumimoji="0" lang="en-US" sz="4211" b="0" i="0" u="none" strike="noStrike" kern="1200" cap="none" spc="0" normalizeH="0" baseline="0" noProof="0">
                <a:ln>
                  <a:noFill/>
                </a:ln>
                <a:solidFill>
                  <a:srgbClr val="DD0B0B"/>
                </a:solidFill>
                <a:effectLst/>
                <a:uLnTx/>
                <a:uFillTx/>
                <a:latin typeface="Montserrat"/>
                <a:ea typeface="Montserrat"/>
                <a:cs typeface="Montserrat"/>
                <a:sym typeface="Montserrat"/>
              </a:rPr>
              <a:t>AI-driven insights</a:t>
            </a:r>
            <a:r>
              <a:rPr kumimoji="0" lang="en-US" sz="4211" b="0" i="0" u="none" strike="noStrike" kern="1200" cap="none" spc="0" normalizeH="0" baseline="0" noProof="0">
                <a:ln>
                  <a:noFill/>
                </a:ln>
                <a:solidFill>
                  <a:srgbClr val="FFFFFF"/>
                </a:solidFill>
                <a:effectLst/>
                <a:uLnTx/>
                <a:uFillTx/>
                <a:latin typeface="Montserrat"/>
                <a:ea typeface="Montserrat"/>
                <a:cs typeface="Montserrat"/>
                <a:sym typeface="Montserrat"/>
              </a:rPr>
              <a:t>, optimize performance, and </a:t>
            </a:r>
            <a:r>
              <a:rPr kumimoji="0" lang="en-US" sz="4211" b="0" i="0" u="none" strike="noStrike" kern="1200" cap="none" spc="0" normalizeH="0" baseline="0" noProof="0">
                <a:ln>
                  <a:noFill/>
                </a:ln>
                <a:solidFill>
                  <a:srgbClr val="DD0B0B"/>
                </a:solidFill>
                <a:effectLst/>
                <a:uLnTx/>
                <a:uFillTx/>
                <a:latin typeface="Montserrat"/>
                <a:ea typeface="Montserrat"/>
                <a:cs typeface="Montserrat"/>
                <a:sym typeface="Montserrat"/>
              </a:rPr>
              <a:t>stay ahead</a:t>
            </a:r>
            <a:r>
              <a:rPr kumimoji="0" lang="en-US" sz="4211" b="0" i="0" u="none" strike="noStrike" kern="1200" cap="none" spc="0" normalizeH="0" baseline="0" noProof="0">
                <a:ln>
                  <a:noFill/>
                </a:ln>
                <a:solidFill>
                  <a:srgbClr val="FFFFFF"/>
                </a:solidFill>
                <a:effectLst/>
                <a:uLnTx/>
                <a:uFillTx/>
                <a:latin typeface="Montserrat"/>
                <a:ea typeface="Montserrat"/>
                <a:cs typeface="Montserrat"/>
                <a:sym typeface="Montserrat"/>
              </a:rPr>
              <a:t> of the competition</a:t>
            </a:r>
          </a:p>
        </p:txBody>
      </p:sp>
      <p:sp>
        <p:nvSpPr>
          <p:cNvPr id="19" name="Freeform 19"/>
          <p:cNvSpPr/>
          <p:nvPr/>
        </p:nvSpPr>
        <p:spPr>
          <a:xfrm>
            <a:off x="15708545" y="9021097"/>
            <a:ext cx="2579455" cy="1088853"/>
          </a:xfrm>
          <a:custGeom>
            <a:avLst/>
            <a:gdLst/>
            <a:ahLst/>
            <a:cxnLst/>
            <a:rect l="l" t="t" r="r" b="b"/>
            <a:pathLst>
              <a:path w="2579455" h="1088853">
                <a:moveTo>
                  <a:pt x="0" y="0"/>
                </a:moveTo>
                <a:lnTo>
                  <a:pt x="2579455" y="0"/>
                </a:lnTo>
                <a:lnTo>
                  <a:pt x="2579455" y="1088853"/>
                </a:lnTo>
                <a:lnTo>
                  <a:pt x="0" y="1088853"/>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pic>
        <p:nvPicPr>
          <p:cNvPr id="26" name="Picture 25" descr="A football field with people in the stands&#10;&#10;Description automatically generated">
            <a:extLst>
              <a:ext uri="{FF2B5EF4-FFF2-40B4-BE49-F238E27FC236}">
                <a16:creationId xmlns:a16="http://schemas.microsoft.com/office/drawing/2014/main" id="{532CFDB4-CDF3-3CEE-5EA8-1CA1E18E6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330" y="1258861"/>
            <a:ext cx="14734353" cy="7769277"/>
          </a:xfrm>
          <a:prstGeom prst="rect">
            <a:avLst/>
          </a:prstGeom>
        </p:spPr>
      </p:pic>
      <p:grpSp>
        <p:nvGrpSpPr>
          <p:cNvPr id="3" name="Group 3"/>
          <p:cNvGrpSpPr/>
          <p:nvPr/>
        </p:nvGrpSpPr>
        <p:grpSpPr>
          <a:xfrm>
            <a:off x="14655283" y="4286266"/>
            <a:ext cx="14304895" cy="12293269"/>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alpha val="4000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114300" y="-38100"/>
              <a:ext cx="584200"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14655283" y="-6732134"/>
            <a:ext cx="14304895" cy="12293269"/>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alpha val="4000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114300" y="-38100"/>
              <a:ext cx="584200"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4117511" y="-1242949"/>
            <a:ext cx="14304895" cy="12293269"/>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3C3C3C"/>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4564653" y="-1242949"/>
            <a:ext cx="14304895" cy="12293269"/>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 name="Group 15"/>
          <p:cNvGrpSpPr/>
          <p:nvPr/>
        </p:nvGrpSpPr>
        <p:grpSpPr>
          <a:xfrm>
            <a:off x="-3807932" y="7589145"/>
            <a:ext cx="15594086" cy="12293269"/>
            <a:chOff x="0" y="0"/>
            <a:chExt cx="886051" cy="698500"/>
          </a:xfrm>
        </p:grpSpPr>
        <p:sp>
          <p:nvSpPr>
            <p:cNvPr id="16" name="Freeform 16"/>
            <p:cNvSpPr/>
            <p:nvPr/>
          </p:nvSpPr>
          <p:spPr>
            <a:xfrm>
              <a:off x="0" y="0"/>
              <a:ext cx="886051" cy="698500"/>
            </a:xfrm>
            <a:custGeom>
              <a:avLst/>
              <a:gdLst/>
              <a:ahLst/>
              <a:cxnLst/>
              <a:rect l="l" t="t" r="r" b="b"/>
              <a:pathLst>
                <a:path w="886051" h="698500">
                  <a:moveTo>
                    <a:pt x="886051" y="349250"/>
                  </a:moveTo>
                  <a:lnTo>
                    <a:pt x="682851" y="698500"/>
                  </a:lnTo>
                  <a:lnTo>
                    <a:pt x="203200" y="698500"/>
                  </a:lnTo>
                  <a:lnTo>
                    <a:pt x="0" y="349250"/>
                  </a:lnTo>
                  <a:lnTo>
                    <a:pt x="203200" y="0"/>
                  </a:lnTo>
                  <a:lnTo>
                    <a:pt x="682851" y="0"/>
                  </a:lnTo>
                  <a:lnTo>
                    <a:pt x="886051" y="349250"/>
                  </a:lnTo>
                  <a:close/>
                </a:path>
              </a:pathLst>
            </a:custGeom>
            <a:solidFill>
              <a:srgbClr val="242424">
                <a:alpha val="24706"/>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17"/>
            <p:cNvSpPr txBox="1"/>
            <p:nvPr/>
          </p:nvSpPr>
          <p:spPr>
            <a:xfrm>
              <a:off x="114300" y="-38100"/>
              <a:ext cx="657451"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AutoShape 18"/>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9"/>
          <p:cNvGrpSpPr/>
          <p:nvPr/>
        </p:nvGrpSpPr>
        <p:grpSpPr>
          <a:xfrm>
            <a:off x="14807683" y="-6579734"/>
            <a:ext cx="14304895" cy="12293269"/>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alpha val="4000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114300" y="-38100"/>
              <a:ext cx="584200"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TextBox 22"/>
          <p:cNvSpPr txBox="1"/>
          <p:nvPr/>
        </p:nvSpPr>
        <p:spPr>
          <a:xfrm>
            <a:off x="3298911" y="1095474"/>
            <a:ext cx="4852943" cy="1808187"/>
          </a:xfrm>
          <a:prstGeom prst="rect">
            <a:avLst/>
          </a:prstGeom>
        </p:spPr>
        <p:txBody>
          <a:bodyPr wrap="square" lIns="0" tIns="0" rIns="0" bIns="0" rtlCol="0" anchor="t">
            <a:spAutoFit/>
          </a:bodyPr>
          <a:lstStyle/>
          <a:p>
            <a:pPr marL="0" marR="0" lvl="0" indent="0" algn="l" defTabSz="914400" rtl="0" eaLnBrk="1" fontAlgn="auto" latinLnBrk="0" hangingPunct="1">
              <a:lnSpc>
                <a:spcPts val="15751"/>
              </a:lnSpc>
              <a:spcBef>
                <a:spcPts val="0"/>
              </a:spcBef>
              <a:spcAft>
                <a:spcPts val="0"/>
              </a:spcAft>
              <a:buClrTx/>
              <a:buSzTx/>
              <a:buFontTx/>
              <a:buNone/>
              <a:tabLst/>
              <a:defRPr/>
            </a:pPr>
            <a:r>
              <a:rPr kumimoji="0" lang="en-US" sz="11251" b="1" i="0" u="none" strike="noStrike" kern="1200" cap="none" spc="0" normalizeH="0" baseline="0" noProof="0" dirty="0">
                <a:ln>
                  <a:noFill/>
                </a:ln>
                <a:solidFill>
                  <a:srgbClr val="242424"/>
                </a:solidFill>
                <a:effectLst/>
                <a:uLnTx/>
                <a:uFillTx/>
                <a:latin typeface="Barlow SemiCondensed Heavy"/>
                <a:ea typeface="Barlow SemiCondensed Heavy"/>
                <a:cs typeface="Barlow SemiCondensed Heavy"/>
                <a:sym typeface="Barlow SemiCondensed Heavy"/>
              </a:rPr>
              <a:t>THANK</a:t>
            </a:r>
          </a:p>
        </p:txBody>
      </p:sp>
      <p:sp>
        <p:nvSpPr>
          <p:cNvPr id="23" name="TextBox 23"/>
          <p:cNvSpPr txBox="1"/>
          <p:nvPr/>
        </p:nvSpPr>
        <p:spPr>
          <a:xfrm>
            <a:off x="7667170" y="1629707"/>
            <a:ext cx="3841344" cy="1269578"/>
          </a:xfrm>
          <a:prstGeom prst="rect">
            <a:avLst/>
          </a:prstGeom>
        </p:spPr>
        <p:txBody>
          <a:bodyPr wrap="square" lIns="0" tIns="0" rIns="0" bIns="0" rtlCol="0" anchor="t">
            <a:spAutoFit/>
          </a:bodyPr>
          <a:lstStyle/>
          <a:p>
            <a:pPr marL="0" marR="0" lvl="0" indent="0" algn="l" defTabSz="914400" rtl="0" eaLnBrk="1" fontAlgn="auto" latinLnBrk="0" hangingPunct="1">
              <a:lnSpc>
                <a:spcPts val="9901"/>
              </a:lnSpc>
              <a:spcBef>
                <a:spcPts val="0"/>
              </a:spcBef>
              <a:spcAft>
                <a:spcPts val="0"/>
              </a:spcAft>
              <a:buClrTx/>
              <a:buSzTx/>
              <a:buFontTx/>
              <a:buNone/>
              <a:tabLst/>
              <a:defRPr/>
            </a:pPr>
            <a:r>
              <a:rPr kumimoji="0" lang="en-US" sz="11251" b="1" i="0" u="none" strike="noStrike" kern="1200" cap="none" spc="0" normalizeH="0" baseline="0" noProof="0" dirty="0">
                <a:ln>
                  <a:noFill/>
                </a:ln>
                <a:solidFill>
                  <a:srgbClr val="FFFFFF"/>
                </a:solidFill>
                <a:effectLst/>
                <a:uLnTx/>
                <a:uFillTx/>
                <a:latin typeface="Barlow SemiCondensed Heavy"/>
                <a:ea typeface="Barlow SemiCondensed Heavy"/>
                <a:cs typeface="Barlow SemiCondensed Heavy"/>
                <a:sym typeface="Barlow SemiCondensed Heavy"/>
              </a:rPr>
              <a:t>YOU </a:t>
            </a:r>
          </a:p>
        </p:txBody>
      </p:sp>
      <p:sp>
        <p:nvSpPr>
          <p:cNvPr id="24" name="Freeform 24"/>
          <p:cNvSpPr/>
          <p:nvPr/>
        </p:nvSpPr>
        <p:spPr>
          <a:xfrm>
            <a:off x="1243057" y="8817523"/>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4">
            <a:extLst>
              <a:ext uri="{FF2B5EF4-FFF2-40B4-BE49-F238E27FC236}">
                <a16:creationId xmlns:a16="http://schemas.microsoft.com/office/drawing/2014/main" id="{E902AF99-9BE2-269A-1AD6-C64337ECAD29}"/>
              </a:ext>
            </a:extLst>
          </p:cNvPr>
          <p:cNvSpPr txBox="1"/>
          <p:nvPr/>
        </p:nvSpPr>
        <p:spPr>
          <a:xfrm>
            <a:off x="1600515" y="2608907"/>
            <a:ext cx="4652395" cy="1611980"/>
          </a:xfrm>
          <a:prstGeom prst="rect">
            <a:avLst/>
          </a:prstGeom>
        </p:spPr>
        <p:txBody>
          <a:bodyPr wrap="square" lIns="0" tIns="0" rIns="0" bIns="0" rtlCol="0" anchor="t">
            <a:spAutoFit/>
          </a:bodyPr>
          <a:lstStyle/>
          <a:p>
            <a:pPr marL="0" marR="0" lvl="0" indent="0" algn="l" defTabSz="914400" rtl="0" eaLnBrk="1" fontAlgn="auto" latinLnBrk="0" hangingPunct="1">
              <a:lnSpc>
                <a:spcPts val="15751"/>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Barlow SemiCondensed Heavy"/>
                <a:ea typeface="Barlow SemiCondensed Heavy"/>
                <a:cs typeface="Barlow SemiCondensed Heavy"/>
                <a:sym typeface="Barlow SemiCondensed Heavy"/>
              </a:rPr>
              <a:t>REFERENCES</a:t>
            </a:r>
          </a:p>
        </p:txBody>
      </p:sp>
      <p:sp>
        <p:nvSpPr>
          <p:cNvPr id="25" name="TextBox 16">
            <a:extLst>
              <a:ext uri="{FF2B5EF4-FFF2-40B4-BE49-F238E27FC236}">
                <a16:creationId xmlns:a16="http://schemas.microsoft.com/office/drawing/2014/main" id="{54255B4C-CB05-84D4-20EE-61679C03F4C9}"/>
              </a:ext>
            </a:extLst>
          </p:cNvPr>
          <p:cNvSpPr txBox="1"/>
          <p:nvPr/>
        </p:nvSpPr>
        <p:spPr>
          <a:xfrm>
            <a:off x="1610040" y="4368137"/>
            <a:ext cx="10323999" cy="1506118"/>
          </a:xfrm>
          <a:prstGeom prst="rect">
            <a:avLst/>
          </a:prstGeom>
        </p:spPr>
        <p:txBody>
          <a:bodyPr wrap="square" lIns="0" tIns="0" rIns="0" bIns="0" rtlCol="0" anchor="t">
            <a:spAutoFit/>
          </a:bodyPr>
          <a:lstStyle>
            <a:defPPr>
              <a:defRPr lang="en-US"/>
            </a:defPPr>
            <a:lvl1pPr>
              <a:lnSpc>
                <a:spcPts val="4096"/>
              </a:lnSpc>
              <a:defRPr sz="2926" b="1">
                <a:solidFill>
                  <a:srgbClr val="EE272A"/>
                </a:solidFill>
                <a:latin typeface="Codec Pro Bold"/>
                <a:ea typeface="Codec Pro Bold"/>
                <a:cs typeface="Codec Pro Bold"/>
              </a:defRPr>
            </a:lvl1pPr>
          </a:lstStyle>
          <a:p>
            <a:pPr marL="0" marR="0" lvl="0" indent="0" algn="l" defTabSz="914400" rtl="0" eaLnBrk="1" fontAlgn="auto" latinLnBrk="0" hangingPunct="1">
              <a:lnSpc>
                <a:spcPts val="409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dec Pro Bold"/>
                <a:hlinkClick r:id="rId5">
                  <a:extLst>
                    <a:ext uri="{A12FA001-AC4F-418D-AE19-62706E023703}">
                      <ahyp:hlinkClr xmlns:ahyp="http://schemas.microsoft.com/office/drawing/2018/hyperlinkcolor" val="tx"/>
                    </a:ext>
                  </a:extLst>
                </a:hlinkClick>
              </a:rPr>
              <a:t>Enhanced Sports Predictions: A Comprehensive Analysis of the </a:t>
            </a:r>
          </a:p>
          <a:p>
            <a:pPr marL="0" marR="0" lvl="0" indent="0" algn="l" defTabSz="914400" rtl="0" eaLnBrk="1" fontAlgn="auto" latinLnBrk="0" hangingPunct="1">
              <a:lnSpc>
                <a:spcPts val="409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dec Pro Bold"/>
                <a:hlinkClick r:id="rId5">
                  <a:extLst>
                    <a:ext uri="{A12FA001-AC4F-418D-AE19-62706E023703}">
                      <ahyp:hlinkClr xmlns:ahyp="http://schemas.microsoft.com/office/drawing/2018/hyperlinkcolor" val="tx"/>
                    </a:ext>
                  </a:extLst>
                </a:hlinkClick>
              </a:rPr>
              <a:t>Role and Performance of Predictive Analytics in the Sports Sector </a:t>
            </a:r>
          </a:p>
          <a:p>
            <a:pPr marL="0" marR="0" lvl="0" indent="0" algn="l" defTabSz="914400" rtl="0" eaLnBrk="1" fontAlgn="auto" latinLnBrk="0" hangingPunct="1">
              <a:lnSpc>
                <a:spcPts val="409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dec Pro Bold"/>
                <a:hlinkClick r:id="rId5">
                  <a:extLst>
                    <a:ext uri="{A12FA001-AC4F-418D-AE19-62706E023703}">
                      <ahyp:hlinkClr xmlns:ahyp="http://schemas.microsoft.com/office/drawing/2018/hyperlinkcolor" val="tx"/>
                    </a:ext>
                  </a:extLst>
                </a:hlinkClick>
              </a:rPr>
              <a:t>| Wireless Personal Communications (springer.com)</a:t>
            </a:r>
            <a:endParaRPr kumimoji="0" lang="en-US" sz="1800" b="1" i="0" u="none" strike="noStrike" kern="1200" cap="none" spc="0" normalizeH="0" baseline="0" noProof="0" dirty="0">
              <a:ln>
                <a:noFill/>
              </a:ln>
              <a:solidFill>
                <a:prstClr val="white"/>
              </a:solidFill>
              <a:effectLst/>
              <a:uLnTx/>
              <a:uFillTx/>
              <a:latin typeface="Codec Pro Bold"/>
              <a:sym typeface="Codec Pro Bold"/>
            </a:endParaRPr>
          </a:p>
        </p:txBody>
      </p:sp>
      <p:sp>
        <p:nvSpPr>
          <p:cNvPr id="27" name="TextBox 19">
            <a:extLst>
              <a:ext uri="{FF2B5EF4-FFF2-40B4-BE49-F238E27FC236}">
                <a16:creationId xmlns:a16="http://schemas.microsoft.com/office/drawing/2014/main" id="{4DC5A12B-40DE-DAC3-0164-E5C231CE3137}"/>
              </a:ext>
            </a:extLst>
          </p:cNvPr>
          <p:cNvSpPr txBox="1"/>
          <p:nvPr/>
        </p:nvSpPr>
        <p:spPr>
          <a:xfrm>
            <a:off x="1565681" y="6128784"/>
            <a:ext cx="10905722" cy="454548"/>
          </a:xfrm>
          <a:prstGeom prst="rect">
            <a:avLst/>
          </a:prstGeom>
        </p:spPr>
        <p:txBody>
          <a:bodyPr wrap="square" lIns="0" tIns="0" rIns="0" bIns="0" rtlCol="0" anchor="t">
            <a:spAutoFit/>
          </a:bodyPr>
          <a:lstStyle/>
          <a:p>
            <a:pPr marL="0" marR="0" lvl="0" indent="0" algn="l" defTabSz="914400" rtl="0" eaLnBrk="1" fontAlgn="auto" latinLnBrk="0" hangingPunct="1">
              <a:lnSpc>
                <a:spcPts val="409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dec Pro Bold"/>
                <a:ea typeface="+mn-ea"/>
                <a:cs typeface="+mn-cs"/>
                <a:hlinkClick r:id="rId6">
                  <a:extLst>
                    <a:ext uri="{A12FA001-AC4F-418D-AE19-62706E023703}">
                      <ahyp:hlinkClr xmlns:ahyp="http://schemas.microsoft.com/office/drawing/2018/hyperlinkcolor" val="tx"/>
                    </a:ext>
                  </a:extLst>
                </a:hlinkClick>
              </a:rPr>
              <a:t>List of Toronto FC records and statistics - Wikipedia</a:t>
            </a:r>
            <a:endParaRPr kumimoji="0" lang="en-US" sz="1800" b="1" i="0" u="none" strike="noStrike" kern="1200" cap="none" spc="0" normalizeH="0" baseline="0" noProof="0" dirty="0">
              <a:ln>
                <a:noFill/>
              </a:ln>
              <a:solidFill>
                <a:prstClr val="white"/>
              </a:solidFill>
              <a:effectLst/>
              <a:uLnTx/>
              <a:uFillTx/>
              <a:latin typeface="Codec Pro Bold"/>
              <a:ea typeface="+mn-ea"/>
              <a:cs typeface="+mn-cs"/>
              <a:sym typeface="Codec Pro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AutoShape 2"/>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3" name="Group 3"/>
          <p:cNvGrpSpPr/>
          <p:nvPr/>
        </p:nvGrpSpPr>
        <p:grpSpPr>
          <a:xfrm rot="-3554357">
            <a:off x="8279951" y="-4127169"/>
            <a:ext cx="16284946" cy="2380296"/>
            <a:chOff x="0" y="0"/>
            <a:chExt cx="4289039" cy="626909"/>
          </a:xfrm>
        </p:grpSpPr>
        <p:sp>
          <p:nvSpPr>
            <p:cNvPr id="4" name="Freeform 4"/>
            <p:cNvSpPr/>
            <p:nvPr/>
          </p:nvSpPr>
          <p:spPr>
            <a:xfrm>
              <a:off x="0" y="0"/>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5" name="TextBox 5"/>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554357">
            <a:off x="2007981" y="12040599"/>
            <a:ext cx="16284946" cy="2380296"/>
            <a:chOff x="0" y="0"/>
            <a:chExt cx="4289039" cy="626909"/>
          </a:xfrm>
        </p:grpSpPr>
        <p:sp>
          <p:nvSpPr>
            <p:cNvPr id="7" name="Freeform 7"/>
            <p:cNvSpPr/>
            <p:nvPr/>
          </p:nvSpPr>
          <p:spPr>
            <a:xfrm>
              <a:off x="0" y="0"/>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8" name="TextBox 8"/>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005076" y="2671756"/>
            <a:ext cx="6614447" cy="5684291"/>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120316" y="-360261"/>
            <a:ext cx="6614447" cy="568429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349549" y="2948293"/>
            <a:ext cx="5925503" cy="5131218"/>
            <a:chOff x="0" y="0"/>
            <a:chExt cx="4282440" cy="3708400"/>
          </a:xfrm>
        </p:grpSpPr>
        <p:sp>
          <p:nvSpPr>
            <p:cNvPr id="16" name="Freeform 1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3334" r="-13334"/>
              </a:stretch>
            </a:blipFill>
          </p:spPr>
          <p:txBody>
            <a:bodyPr/>
            <a:lstStyle/>
            <a:p>
              <a:endParaRPr lang="en-CA"/>
            </a:p>
          </p:txBody>
        </p:sp>
      </p:grpSp>
      <p:grpSp>
        <p:nvGrpSpPr>
          <p:cNvPr id="17" name="Group 17"/>
          <p:cNvGrpSpPr/>
          <p:nvPr/>
        </p:nvGrpSpPr>
        <p:grpSpPr>
          <a:xfrm>
            <a:off x="15464789" y="-83724"/>
            <a:ext cx="5925503" cy="5131218"/>
            <a:chOff x="0" y="0"/>
            <a:chExt cx="4282440" cy="3708400"/>
          </a:xfrm>
        </p:grpSpPr>
        <p:sp>
          <p:nvSpPr>
            <p:cNvPr id="18" name="Freeform 1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23088" b="-23088"/>
              </a:stretch>
            </a:blipFill>
          </p:spPr>
          <p:txBody>
            <a:bodyPr/>
            <a:lstStyle/>
            <a:p>
              <a:endParaRPr lang="en-CA"/>
            </a:p>
          </p:txBody>
        </p:sp>
      </p:grpSp>
      <p:grpSp>
        <p:nvGrpSpPr>
          <p:cNvPr id="19" name="Group 19"/>
          <p:cNvGrpSpPr/>
          <p:nvPr/>
        </p:nvGrpSpPr>
        <p:grpSpPr>
          <a:xfrm rot="-2637854">
            <a:off x="-2550236" y="-2811310"/>
            <a:ext cx="3318728" cy="4204164"/>
            <a:chOff x="0" y="0"/>
            <a:chExt cx="874068" cy="1107269"/>
          </a:xfrm>
        </p:grpSpPr>
        <p:sp>
          <p:nvSpPr>
            <p:cNvPr id="20" name="Freeform 20"/>
            <p:cNvSpPr/>
            <p:nvPr/>
          </p:nvSpPr>
          <p:spPr>
            <a:xfrm>
              <a:off x="0" y="0"/>
              <a:ext cx="874068" cy="1107270"/>
            </a:xfrm>
            <a:custGeom>
              <a:avLst/>
              <a:gdLst/>
              <a:ahLst/>
              <a:cxnLst/>
              <a:rect l="l" t="t" r="r" b="b"/>
              <a:pathLst>
                <a:path w="874068" h="1107270">
                  <a:moveTo>
                    <a:pt x="0" y="0"/>
                  </a:moveTo>
                  <a:lnTo>
                    <a:pt x="874068" y="0"/>
                  </a:lnTo>
                  <a:lnTo>
                    <a:pt x="874068" y="1107270"/>
                  </a:lnTo>
                  <a:lnTo>
                    <a:pt x="0" y="1107270"/>
                  </a:lnTo>
                  <a:close/>
                </a:path>
              </a:pathLst>
            </a:custGeom>
            <a:solidFill>
              <a:srgbClr val="EE272A"/>
            </a:solidFill>
          </p:spPr>
          <p:txBody>
            <a:bodyPr/>
            <a:lstStyle/>
            <a:p>
              <a:endParaRPr lang="en-CA"/>
            </a:p>
          </p:txBody>
        </p:sp>
        <p:sp>
          <p:nvSpPr>
            <p:cNvPr id="21" name="TextBox 21"/>
            <p:cNvSpPr txBox="1"/>
            <p:nvPr/>
          </p:nvSpPr>
          <p:spPr>
            <a:xfrm>
              <a:off x="0" y="-28575"/>
              <a:ext cx="874068" cy="1135844"/>
            </a:xfrm>
            <a:prstGeom prst="rect">
              <a:avLst/>
            </a:prstGeom>
          </p:spPr>
          <p:txBody>
            <a:bodyPr lIns="50800" tIns="50800" rIns="50800" bIns="50800" rtlCol="0" anchor="ctr"/>
            <a:lstStyle/>
            <a:p>
              <a:pPr algn="ctr">
                <a:lnSpc>
                  <a:spcPts val="2520"/>
                </a:lnSpc>
              </a:pPr>
              <a:endParaRPr/>
            </a:p>
          </p:txBody>
        </p:sp>
      </p:grpSp>
      <p:sp>
        <p:nvSpPr>
          <p:cNvPr id="22" name="Freeform 22"/>
          <p:cNvSpPr/>
          <p:nvPr/>
        </p:nvSpPr>
        <p:spPr>
          <a:xfrm>
            <a:off x="1403512" y="8799782"/>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4"/>
            <a:stretch>
              <a:fillRect/>
            </a:stretch>
          </a:blipFill>
        </p:spPr>
        <p:txBody>
          <a:bodyPr/>
          <a:lstStyle/>
          <a:p>
            <a:endParaRPr lang="en-CA"/>
          </a:p>
        </p:txBody>
      </p:sp>
      <p:sp>
        <p:nvSpPr>
          <p:cNvPr id="23" name="TextBox 23"/>
          <p:cNvSpPr txBox="1"/>
          <p:nvPr/>
        </p:nvSpPr>
        <p:spPr>
          <a:xfrm>
            <a:off x="703652" y="665931"/>
            <a:ext cx="7024374" cy="1202252"/>
          </a:xfrm>
          <a:prstGeom prst="rect">
            <a:avLst/>
          </a:prstGeom>
        </p:spPr>
        <p:txBody>
          <a:bodyPr lIns="0" tIns="0" rIns="0" bIns="0" rtlCol="0" anchor="t">
            <a:spAutoFit/>
          </a:bodyPr>
          <a:lstStyle/>
          <a:p>
            <a:pPr marL="0" lvl="0" indent="0" algn="l">
              <a:lnSpc>
                <a:spcPts val="10499"/>
              </a:lnSpc>
              <a:spcBef>
                <a:spcPct val="0"/>
              </a:spcBef>
            </a:pPr>
            <a:r>
              <a:rPr lang="en-US" sz="7499" b="1" dirty="0">
                <a:solidFill>
                  <a:srgbClr val="FFFFFF"/>
                </a:solidFill>
                <a:latin typeface="Barlow SemiCondensed Heavy"/>
                <a:ea typeface="Barlow SemiCondensed Heavy"/>
                <a:cs typeface="Barlow SemiCondensed Heavy"/>
                <a:sym typeface="Barlow SemiCondensed Heavy"/>
              </a:rPr>
              <a:t>INTRODUCTION</a:t>
            </a:r>
          </a:p>
        </p:txBody>
      </p:sp>
      <p:sp>
        <p:nvSpPr>
          <p:cNvPr id="24" name="TextBox 24"/>
          <p:cNvSpPr txBox="1"/>
          <p:nvPr/>
        </p:nvSpPr>
        <p:spPr>
          <a:xfrm>
            <a:off x="286971" y="2223026"/>
            <a:ext cx="11177167" cy="5353068"/>
          </a:xfrm>
          <a:prstGeom prst="rect">
            <a:avLst/>
          </a:prstGeom>
        </p:spPr>
        <p:txBody>
          <a:bodyPr lIns="0" tIns="0" rIns="0" bIns="0" rtlCol="0" anchor="t">
            <a:spAutoFit/>
          </a:bodyPr>
          <a:lstStyle/>
          <a:p>
            <a:pPr marL="273050" lvl="1">
              <a:lnSpc>
                <a:spcPts val="3539"/>
              </a:lnSpc>
            </a:pPr>
            <a:r>
              <a:rPr lang="en-US" sz="2500" dirty="0">
                <a:solidFill>
                  <a:srgbClr val="FFFFFF"/>
                </a:solidFill>
                <a:latin typeface="Montserrat"/>
                <a:ea typeface="Montserrat"/>
                <a:cs typeface="Montserrat"/>
                <a:sym typeface="Montserrat"/>
              </a:rPr>
              <a:t>In week 8 we are to identify key features for understanding opponents' playing styles, formations, and tactics in developing a tailored AI solution for </a:t>
            </a:r>
            <a:endParaRPr lang="en-US" sz="2500" dirty="0"/>
          </a:p>
          <a:p>
            <a:pPr algn="l">
              <a:lnSpc>
                <a:spcPts val="3539"/>
              </a:lnSpc>
            </a:pPr>
            <a:r>
              <a:rPr lang="en-US" sz="2500" dirty="0">
                <a:solidFill>
                  <a:srgbClr val="FFFFFF"/>
                </a:solidFill>
                <a:latin typeface="Montserrat"/>
                <a:ea typeface="Montserrat"/>
                <a:cs typeface="Montserrat"/>
                <a:sym typeface="Montserrat"/>
              </a:rPr>
              <a:t>      Toronto FC.</a:t>
            </a:r>
            <a:endParaRPr lang="en-US" sz="2500" dirty="0">
              <a:solidFill>
                <a:srgbClr val="FFFFFF"/>
              </a:solidFill>
              <a:latin typeface="Montserrat"/>
              <a:ea typeface="Montserrat"/>
              <a:cs typeface="Montserrat"/>
            </a:endParaRPr>
          </a:p>
          <a:p>
            <a:pPr algn="l">
              <a:lnSpc>
                <a:spcPts val="3539"/>
              </a:lnSpc>
            </a:pPr>
            <a:endParaRPr lang="en-US" sz="2528">
              <a:solidFill>
                <a:srgbClr val="FFFFFF"/>
              </a:solidFill>
              <a:latin typeface="Montserrat"/>
              <a:ea typeface="Montserrat"/>
              <a:cs typeface="Montserrat"/>
              <a:sym typeface="Montserrat"/>
            </a:endParaRPr>
          </a:p>
          <a:p>
            <a:pPr marL="273050" lvl="1" algn="l">
              <a:lnSpc>
                <a:spcPts val="3539"/>
              </a:lnSpc>
            </a:pPr>
            <a:r>
              <a:rPr lang="en-US" sz="2500" dirty="0">
                <a:solidFill>
                  <a:srgbClr val="FFFFFF"/>
                </a:solidFill>
                <a:latin typeface="Montserrat"/>
                <a:ea typeface="Montserrat"/>
                <a:cs typeface="Montserrat"/>
                <a:sym typeface="Montserrat"/>
              </a:rPr>
              <a:t>Choose a tailored machine-learning model that aligns with </a:t>
            </a:r>
            <a:endParaRPr lang="en-US" sz="2500" dirty="0">
              <a:solidFill>
                <a:srgbClr val="FFFFFF"/>
              </a:solidFill>
              <a:latin typeface="Montserrat"/>
              <a:ea typeface="Montserrat"/>
              <a:cs typeface="Montserrat"/>
            </a:endParaRPr>
          </a:p>
          <a:p>
            <a:pPr algn="l">
              <a:lnSpc>
                <a:spcPts val="3539"/>
              </a:lnSpc>
            </a:pPr>
            <a:r>
              <a:rPr lang="en-US" sz="2500" dirty="0">
                <a:solidFill>
                  <a:srgbClr val="FFFFFF"/>
                </a:solidFill>
                <a:latin typeface="Montserrat"/>
                <a:ea typeface="Montserrat"/>
                <a:cs typeface="Montserrat"/>
                <a:sym typeface="Montserrat"/>
              </a:rPr>
              <a:t>       the specific needs of Toronto FC.</a:t>
            </a:r>
            <a:endParaRPr lang="en-US" sz="2500" dirty="0">
              <a:solidFill>
                <a:srgbClr val="FFFFFF"/>
              </a:solidFill>
              <a:latin typeface="Montserrat"/>
              <a:ea typeface="Montserrat"/>
              <a:cs typeface="Montserrat"/>
            </a:endParaRPr>
          </a:p>
          <a:p>
            <a:pPr algn="l">
              <a:lnSpc>
                <a:spcPts val="3539"/>
              </a:lnSpc>
            </a:pPr>
            <a:endParaRPr lang="en-US" sz="2528">
              <a:solidFill>
                <a:srgbClr val="FFFFFF"/>
              </a:solidFill>
              <a:latin typeface="Montserrat"/>
              <a:ea typeface="Montserrat"/>
              <a:cs typeface="Montserrat"/>
              <a:sym typeface="Montserrat"/>
            </a:endParaRPr>
          </a:p>
          <a:p>
            <a:pPr marL="273050" lvl="1" algn="l">
              <a:lnSpc>
                <a:spcPts val="3539"/>
              </a:lnSpc>
            </a:pPr>
            <a:r>
              <a:rPr lang="en-US" sz="2500" dirty="0">
                <a:solidFill>
                  <a:srgbClr val="FFFFFF"/>
                </a:solidFill>
                <a:latin typeface="Montserrat"/>
                <a:ea typeface="Montserrat"/>
                <a:cs typeface="Montserrat"/>
                <a:sym typeface="Montserrat"/>
              </a:rPr>
              <a:t>Present key findings from the identified features and </a:t>
            </a:r>
            <a:endParaRPr lang="en-US" sz="2500" dirty="0">
              <a:solidFill>
                <a:srgbClr val="FFFFFF"/>
              </a:solidFill>
              <a:latin typeface="Montserrat"/>
              <a:ea typeface="Montserrat"/>
              <a:cs typeface="Montserrat"/>
            </a:endParaRPr>
          </a:p>
          <a:p>
            <a:pPr algn="l">
              <a:lnSpc>
                <a:spcPts val="3539"/>
              </a:lnSpc>
            </a:pPr>
            <a:r>
              <a:rPr lang="en-US" sz="2500" dirty="0">
                <a:solidFill>
                  <a:srgbClr val="FFFFFF"/>
                </a:solidFill>
                <a:latin typeface="Montserrat"/>
                <a:ea typeface="Montserrat"/>
                <a:cs typeface="Montserrat"/>
                <a:sym typeface="Montserrat"/>
              </a:rPr>
              <a:t>      showcase the selected machine learning model, illustrating </a:t>
            </a:r>
            <a:endParaRPr lang="en-US" sz="2500" dirty="0">
              <a:solidFill>
                <a:srgbClr val="FFFFFF"/>
              </a:solidFill>
              <a:latin typeface="Montserrat"/>
              <a:ea typeface="Montserrat"/>
              <a:cs typeface="Montserrat"/>
            </a:endParaRPr>
          </a:p>
          <a:p>
            <a:pPr algn="l">
              <a:lnSpc>
                <a:spcPts val="3539"/>
              </a:lnSpc>
            </a:pPr>
            <a:r>
              <a:rPr lang="en-US" sz="2500" dirty="0">
                <a:solidFill>
                  <a:srgbClr val="FFFFFF"/>
                </a:solidFill>
                <a:latin typeface="Montserrat"/>
                <a:ea typeface="Montserrat"/>
                <a:cs typeface="Montserrat"/>
                <a:sym typeface="Montserrat"/>
              </a:rPr>
              <a:t>      how these elements can provide the coaching staff with </a:t>
            </a:r>
            <a:endParaRPr lang="en-US" sz="2500" dirty="0">
              <a:solidFill>
                <a:srgbClr val="FFFFFF"/>
              </a:solidFill>
              <a:latin typeface="Montserrat"/>
              <a:ea typeface="Montserrat"/>
              <a:cs typeface="Montserrat"/>
            </a:endParaRPr>
          </a:p>
          <a:p>
            <a:pPr algn="l">
              <a:lnSpc>
                <a:spcPts val="3539"/>
              </a:lnSpc>
            </a:pPr>
            <a:r>
              <a:rPr lang="en-US" sz="2500" dirty="0">
                <a:solidFill>
                  <a:srgbClr val="FFFFFF"/>
                </a:solidFill>
                <a:latin typeface="Montserrat"/>
                <a:ea typeface="Montserrat"/>
                <a:cs typeface="Montserrat"/>
                <a:sym typeface="Montserrat"/>
              </a:rPr>
              <a:t>      actionable insights into opponents' playing styles. </a:t>
            </a:r>
            <a:endParaRPr lang="en-US" sz="2500" dirty="0">
              <a:solidFill>
                <a:srgbClr val="FFFFFF"/>
              </a:solidFill>
              <a:latin typeface="Montserrat"/>
              <a:ea typeface="Montserrat"/>
              <a:cs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sp>
        <p:nvSpPr>
          <p:cNvPr id="2" name="Freeform 2"/>
          <p:cNvSpPr/>
          <p:nvPr/>
        </p:nvSpPr>
        <p:spPr>
          <a:xfrm>
            <a:off x="1410386" y="-208239"/>
            <a:ext cx="14756030" cy="10221523"/>
          </a:xfrm>
          <a:custGeom>
            <a:avLst/>
            <a:gdLst/>
            <a:ahLst/>
            <a:cxnLst/>
            <a:rect l="l" t="t" r="r" b="b"/>
            <a:pathLst>
              <a:path w="14756030" h="10221523">
                <a:moveTo>
                  <a:pt x="0" y="0"/>
                </a:moveTo>
                <a:lnTo>
                  <a:pt x="14756030" y="0"/>
                </a:lnTo>
                <a:lnTo>
                  <a:pt x="14756030" y="10221523"/>
                </a:lnTo>
                <a:lnTo>
                  <a:pt x="0" y="10221523"/>
                </a:lnTo>
                <a:lnTo>
                  <a:pt x="0" y="0"/>
                </a:lnTo>
                <a:close/>
              </a:path>
            </a:pathLst>
          </a:custGeom>
          <a:blipFill>
            <a:blip r:embed="rId2">
              <a:alphaModFix amt="27000"/>
            </a:blip>
            <a:stretch>
              <a:fillRect t="-1073" r="-2582" b="-1073"/>
            </a:stretch>
          </a:blipFill>
        </p:spPr>
        <p:txBody>
          <a:bodyPr/>
          <a:lstStyle/>
          <a:p>
            <a:endParaRPr lang="en-CA"/>
          </a:p>
        </p:txBody>
      </p:sp>
      <p:sp>
        <p:nvSpPr>
          <p:cNvPr id="3" name="Freeform 3"/>
          <p:cNvSpPr/>
          <p:nvPr/>
        </p:nvSpPr>
        <p:spPr>
          <a:xfrm>
            <a:off x="12400399" y="-2057402"/>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3">
              <a:alphaModFix amt="85000"/>
            </a:blip>
            <a:stretch>
              <a:fillRect/>
            </a:stretch>
          </a:blipFill>
          <a:ln cap="sq">
            <a:noFill/>
            <a:prstDash val="solid"/>
            <a:miter/>
          </a:ln>
        </p:spPr>
        <p:txBody>
          <a:bodyPr/>
          <a:lstStyle/>
          <a:p>
            <a:endParaRPr lang="en-CA"/>
          </a:p>
        </p:txBody>
      </p:sp>
      <p:sp>
        <p:nvSpPr>
          <p:cNvPr id="4" name="Freeform 4"/>
          <p:cNvSpPr/>
          <p:nvPr/>
        </p:nvSpPr>
        <p:spPr>
          <a:xfrm>
            <a:off x="9801317" y="3346097"/>
            <a:ext cx="3633992" cy="3633992"/>
          </a:xfrm>
          <a:custGeom>
            <a:avLst/>
            <a:gdLst/>
            <a:ahLst/>
            <a:cxnLst/>
            <a:rect l="l" t="t" r="r" b="b"/>
            <a:pathLst>
              <a:path w="3633992" h="3633992">
                <a:moveTo>
                  <a:pt x="0" y="0"/>
                </a:moveTo>
                <a:lnTo>
                  <a:pt x="3633992" y="0"/>
                </a:lnTo>
                <a:lnTo>
                  <a:pt x="3633992" y="3633993"/>
                </a:lnTo>
                <a:lnTo>
                  <a:pt x="0" y="3633993"/>
                </a:lnTo>
                <a:lnTo>
                  <a:pt x="0" y="0"/>
                </a:lnTo>
                <a:close/>
              </a:path>
            </a:pathLst>
          </a:custGeom>
          <a:blipFill>
            <a:blip r:embed="rId4">
              <a:alphaModFix amt="85000"/>
            </a:blip>
            <a:stretch>
              <a:fillRect/>
            </a:stretch>
          </a:blipFill>
        </p:spPr>
        <p:txBody>
          <a:bodyPr/>
          <a:lstStyle/>
          <a:p>
            <a:endParaRPr lang="en-CA"/>
          </a:p>
        </p:txBody>
      </p:sp>
      <p:sp>
        <p:nvSpPr>
          <p:cNvPr id="5" name="Freeform 5"/>
          <p:cNvSpPr/>
          <p:nvPr/>
        </p:nvSpPr>
        <p:spPr>
          <a:xfrm>
            <a:off x="828265" y="3346097"/>
            <a:ext cx="3633992" cy="3633992"/>
          </a:xfrm>
          <a:custGeom>
            <a:avLst/>
            <a:gdLst/>
            <a:ahLst/>
            <a:cxnLst/>
            <a:rect l="l" t="t" r="r" b="b"/>
            <a:pathLst>
              <a:path w="3633992" h="3633992">
                <a:moveTo>
                  <a:pt x="0" y="0"/>
                </a:moveTo>
                <a:lnTo>
                  <a:pt x="3633993" y="0"/>
                </a:lnTo>
                <a:lnTo>
                  <a:pt x="3633993" y="3633993"/>
                </a:lnTo>
                <a:lnTo>
                  <a:pt x="0" y="3633993"/>
                </a:lnTo>
                <a:lnTo>
                  <a:pt x="0" y="0"/>
                </a:lnTo>
                <a:close/>
              </a:path>
            </a:pathLst>
          </a:custGeom>
          <a:blipFill>
            <a:blip r:embed="rId4">
              <a:alphaModFix amt="85000"/>
            </a:blip>
            <a:stretch>
              <a:fillRect/>
            </a:stretch>
          </a:blipFill>
          <a:ln cap="sq">
            <a:noFill/>
            <a:prstDash val="solid"/>
            <a:miter/>
          </a:ln>
        </p:spPr>
        <p:txBody>
          <a:bodyPr/>
          <a:lstStyle/>
          <a:p>
            <a:endParaRPr lang="en-CA"/>
          </a:p>
        </p:txBody>
      </p:sp>
      <p:grpSp>
        <p:nvGrpSpPr>
          <p:cNvPr id="6" name="Group 6"/>
          <p:cNvGrpSpPr/>
          <p:nvPr/>
        </p:nvGrpSpPr>
        <p:grpSpPr>
          <a:xfrm>
            <a:off x="1393883" y="3755515"/>
            <a:ext cx="2648625" cy="264862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5152" b="-5152"/>
              </a:stretch>
            </a:blipFill>
          </p:spPr>
          <p:txBody>
            <a:bodyPr/>
            <a:lstStyle/>
            <a:p>
              <a:endParaRPr lang="en-CA"/>
            </a:p>
          </p:txBody>
        </p:sp>
      </p:grpSp>
      <p:grpSp>
        <p:nvGrpSpPr>
          <p:cNvPr id="8" name="Group 8"/>
          <p:cNvGrpSpPr/>
          <p:nvPr/>
        </p:nvGrpSpPr>
        <p:grpSpPr>
          <a:xfrm>
            <a:off x="5698632" y="3672512"/>
            <a:ext cx="2775444" cy="277544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376" t="-13391" r="-39632" b="-73437"/>
              </a:stretch>
            </a:blipFill>
          </p:spPr>
          <p:txBody>
            <a:bodyPr/>
            <a:lstStyle/>
            <a:p>
              <a:endParaRPr lang="en-CA"/>
            </a:p>
          </p:txBody>
        </p:sp>
      </p:grpSp>
      <p:sp>
        <p:nvSpPr>
          <p:cNvPr id="10" name="Freeform 10"/>
          <p:cNvSpPr/>
          <p:nvPr/>
        </p:nvSpPr>
        <p:spPr>
          <a:xfrm>
            <a:off x="13892132" y="3262831"/>
            <a:ext cx="3633992" cy="3633992"/>
          </a:xfrm>
          <a:custGeom>
            <a:avLst/>
            <a:gdLst/>
            <a:ahLst/>
            <a:cxnLst/>
            <a:rect l="l" t="t" r="r" b="b"/>
            <a:pathLst>
              <a:path w="3633992" h="3633992">
                <a:moveTo>
                  <a:pt x="0" y="0"/>
                </a:moveTo>
                <a:lnTo>
                  <a:pt x="3633992" y="0"/>
                </a:lnTo>
                <a:lnTo>
                  <a:pt x="3633992" y="3633993"/>
                </a:lnTo>
                <a:lnTo>
                  <a:pt x="0" y="3633993"/>
                </a:lnTo>
                <a:lnTo>
                  <a:pt x="0" y="0"/>
                </a:lnTo>
                <a:close/>
              </a:path>
            </a:pathLst>
          </a:custGeom>
          <a:blipFill>
            <a:blip r:embed="rId4">
              <a:alphaModFix amt="85000"/>
            </a:blip>
            <a:stretch>
              <a:fillRect/>
            </a:stretch>
          </a:blipFill>
          <a:ln cap="sq">
            <a:noFill/>
            <a:prstDash val="solid"/>
            <a:miter/>
          </a:ln>
        </p:spPr>
        <p:txBody>
          <a:bodyPr/>
          <a:lstStyle/>
          <a:p>
            <a:endParaRPr lang="en-CA"/>
          </a:p>
        </p:txBody>
      </p:sp>
      <p:grpSp>
        <p:nvGrpSpPr>
          <p:cNvPr id="11" name="Group 11"/>
          <p:cNvGrpSpPr/>
          <p:nvPr/>
        </p:nvGrpSpPr>
        <p:grpSpPr>
          <a:xfrm>
            <a:off x="14448225" y="3692106"/>
            <a:ext cx="2648625" cy="26486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0493" t="-7967" r="-16631" b="-42320"/>
              </a:stretch>
            </a:blipFill>
          </p:spPr>
          <p:txBody>
            <a:bodyPr/>
            <a:lstStyle/>
            <a:p>
              <a:endParaRPr lang="en-CA"/>
            </a:p>
          </p:txBody>
        </p:sp>
      </p:grpSp>
      <p:sp>
        <p:nvSpPr>
          <p:cNvPr id="13" name="TextBox 13"/>
          <p:cNvSpPr txBox="1"/>
          <p:nvPr/>
        </p:nvSpPr>
        <p:spPr>
          <a:xfrm>
            <a:off x="1314611" y="7226505"/>
            <a:ext cx="3061069" cy="411256"/>
          </a:xfrm>
          <a:prstGeom prst="rect">
            <a:avLst/>
          </a:prstGeom>
        </p:spPr>
        <p:txBody>
          <a:bodyPr lIns="0" tIns="0" rIns="0" bIns="0" rtlCol="0" anchor="t">
            <a:spAutoFit/>
          </a:bodyPr>
          <a:lstStyle/>
          <a:p>
            <a:pPr algn="ctr">
              <a:lnSpc>
                <a:spcPts val="3057"/>
              </a:lnSpc>
              <a:spcBef>
                <a:spcPct val="0"/>
              </a:spcBef>
            </a:pPr>
            <a:r>
              <a:rPr lang="en-US" sz="2183" b="1">
                <a:solidFill>
                  <a:srgbClr val="FEFEFE"/>
                </a:solidFill>
                <a:latin typeface="Codec Pro Bold"/>
                <a:ea typeface="Codec Pro Bold"/>
                <a:cs typeface="Codec Pro Bold"/>
                <a:sym typeface="Codec Pro Bold"/>
              </a:rPr>
              <a:t>CHIBUIKE OKOROAMA</a:t>
            </a:r>
          </a:p>
        </p:txBody>
      </p:sp>
      <p:sp>
        <p:nvSpPr>
          <p:cNvPr id="14" name="TextBox 14"/>
          <p:cNvSpPr txBox="1"/>
          <p:nvPr/>
        </p:nvSpPr>
        <p:spPr>
          <a:xfrm>
            <a:off x="5413007" y="7226505"/>
            <a:ext cx="3061069" cy="1173256"/>
          </a:xfrm>
          <a:prstGeom prst="rect">
            <a:avLst/>
          </a:prstGeom>
        </p:spPr>
        <p:txBody>
          <a:bodyPr lIns="0" tIns="0" rIns="0" bIns="0" rtlCol="0" anchor="t">
            <a:spAutoFit/>
          </a:bodyPr>
          <a:lstStyle/>
          <a:p>
            <a:pPr algn="ctr">
              <a:lnSpc>
                <a:spcPts val="3057"/>
              </a:lnSpc>
            </a:pPr>
            <a:r>
              <a:rPr lang="en-US" sz="2183" b="1">
                <a:solidFill>
                  <a:srgbClr val="FEFEFE"/>
                </a:solidFill>
                <a:latin typeface="Codec Pro Bold"/>
                <a:ea typeface="Codec Pro Bold"/>
                <a:cs typeface="Codec Pro Bold"/>
                <a:sym typeface="Codec Pro Bold"/>
              </a:rPr>
              <a:t>VENKATA MANISH</a:t>
            </a:r>
          </a:p>
          <a:p>
            <a:pPr algn="ctr">
              <a:lnSpc>
                <a:spcPts val="3057"/>
              </a:lnSpc>
            </a:pPr>
            <a:r>
              <a:rPr lang="en-US" sz="2183" b="1">
                <a:solidFill>
                  <a:srgbClr val="FEFEFE"/>
                </a:solidFill>
                <a:latin typeface="Codec Pro Bold"/>
                <a:ea typeface="Codec Pro Bold"/>
                <a:cs typeface="Codec Pro Bold"/>
                <a:sym typeface="Codec Pro Bold"/>
              </a:rPr>
              <a:t>KATRAGADDA</a:t>
            </a:r>
          </a:p>
          <a:p>
            <a:pPr algn="ctr">
              <a:lnSpc>
                <a:spcPts val="3057"/>
              </a:lnSpc>
              <a:spcBef>
                <a:spcPct val="0"/>
              </a:spcBef>
            </a:pPr>
            <a:endParaRPr lang="en-US" sz="2183" b="1">
              <a:solidFill>
                <a:srgbClr val="FEFEFE"/>
              </a:solidFill>
              <a:latin typeface="Codec Pro Bold"/>
              <a:ea typeface="Codec Pro Bold"/>
              <a:cs typeface="Codec Pro Bold"/>
              <a:sym typeface="Codec Pro Bold"/>
            </a:endParaRPr>
          </a:p>
        </p:txBody>
      </p:sp>
      <p:sp>
        <p:nvSpPr>
          <p:cNvPr id="15" name="TextBox 15"/>
          <p:cNvSpPr txBox="1"/>
          <p:nvPr/>
        </p:nvSpPr>
        <p:spPr>
          <a:xfrm>
            <a:off x="10164348" y="7226505"/>
            <a:ext cx="3061069" cy="411256"/>
          </a:xfrm>
          <a:prstGeom prst="rect">
            <a:avLst/>
          </a:prstGeom>
        </p:spPr>
        <p:txBody>
          <a:bodyPr lIns="0" tIns="0" rIns="0" bIns="0" rtlCol="0" anchor="t">
            <a:spAutoFit/>
          </a:bodyPr>
          <a:lstStyle/>
          <a:p>
            <a:pPr algn="ctr">
              <a:lnSpc>
                <a:spcPts val="3057"/>
              </a:lnSpc>
              <a:spcBef>
                <a:spcPct val="0"/>
              </a:spcBef>
            </a:pPr>
            <a:r>
              <a:rPr lang="en-US" sz="2183" b="1">
                <a:solidFill>
                  <a:srgbClr val="FEFEFE"/>
                </a:solidFill>
                <a:latin typeface="Codec Pro Bold"/>
                <a:ea typeface="Codec Pro Bold"/>
                <a:cs typeface="Codec Pro Bold"/>
                <a:sym typeface="Codec Pro Bold"/>
              </a:rPr>
              <a:t>PRESCILA MORA</a:t>
            </a:r>
          </a:p>
        </p:txBody>
      </p:sp>
      <p:grpSp>
        <p:nvGrpSpPr>
          <p:cNvPr id="16" name="Group 16"/>
          <p:cNvGrpSpPr/>
          <p:nvPr/>
        </p:nvGrpSpPr>
        <p:grpSpPr>
          <a:xfrm rot="-2637854">
            <a:off x="-14803299" y="12748343"/>
            <a:ext cx="19551993" cy="4204164"/>
            <a:chOff x="0" y="0"/>
            <a:chExt cx="5149496" cy="1107269"/>
          </a:xfrm>
        </p:grpSpPr>
        <p:sp>
          <p:nvSpPr>
            <p:cNvPr id="17" name="Freeform 17"/>
            <p:cNvSpPr/>
            <p:nvPr/>
          </p:nvSpPr>
          <p:spPr>
            <a:xfrm>
              <a:off x="0" y="0"/>
              <a:ext cx="5149496" cy="1107270"/>
            </a:xfrm>
            <a:custGeom>
              <a:avLst/>
              <a:gdLst/>
              <a:ahLst/>
              <a:cxnLst/>
              <a:rect l="l" t="t" r="r" b="b"/>
              <a:pathLst>
                <a:path w="5149496" h="1107270">
                  <a:moveTo>
                    <a:pt x="0" y="0"/>
                  </a:moveTo>
                  <a:lnTo>
                    <a:pt x="5149496" y="0"/>
                  </a:lnTo>
                  <a:lnTo>
                    <a:pt x="5149496" y="1107270"/>
                  </a:lnTo>
                  <a:lnTo>
                    <a:pt x="0" y="1107270"/>
                  </a:lnTo>
                  <a:close/>
                </a:path>
              </a:pathLst>
            </a:custGeom>
            <a:solidFill>
              <a:srgbClr val="EE272A">
                <a:alpha val="12941"/>
              </a:srgbClr>
            </a:solidFill>
          </p:spPr>
          <p:txBody>
            <a:bodyPr/>
            <a:lstStyle/>
            <a:p>
              <a:endParaRPr lang="en-CA"/>
            </a:p>
          </p:txBody>
        </p:sp>
        <p:sp>
          <p:nvSpPr>
            <p:cNvPr id="18" name="TextBox 18"/>
            <p:cNvSpPr txBox="1"/>
            <p:nvPr/>
          </p:nvSpPr>
          <p:spPr>
            <a:xfrm>
              <a:off x="0" y="-38100"/>
              <a:ext cx="5149496" cy="1145369"/>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747894" y="1820289"/>
            <a:ext cx="1079221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TEAM MEMBER</a:t>
            </a:r>
          </a:p>
        </p:txBody>
      </p:sp>
      <p:sp>
        <p:nvSpPr>
          <p:cNvPr id="20" name="Freeform 20"/>
          <p:cNvSpPr/>
          <p:nvPr/>
        </p:nvSpPr>
        <p:spPr>
          <a:xfrm>
            <a:off x="5154409" y="3326504"/>
            <a:ext cx="3633992" cy="3633992"/>
          </a:xfrm>
          <a:custGeom>
            <a:avLst/>
            <a:gdLst/>
            <a:ahLst/>
            <a:cxnLst/>
            <a:rect l="l" t="t" r="r" b="b"/>
            <a:pathLst>
              <a:path w="3633992" h="3633992">
                <a:moveTo>
                  <a:pt x="0" y="0"/>
                </a:moveTo>
                <a:lnTo>
                  <a:pt x="3633992" y="0"/>
                </a:lnTo>
                <a:lnTo>
                  <a:pt x="3633992" y="3633992"/>
                </a:lnTo>
                <a:lnTo>
                  <a:pt x="0" y="3633992"/>
                </a:lnTo>
                <a:lnTo>
                  <a:pt x="0" y="0"/>
                </a:lnTo>
                <a:close/>
              </a:path>
            </a:pathLst>
          </a:custGeom>
          <a:blipFill>
            <a:blip r:embed="rId4">
              <a:alphaModFix amt="85000"/>
            </a:blip>
            <a:stretch>
              <a:fillRect/>
            </a:stretch>
          </a:blipFill>
        </p:spPr>
        <p:txBody>
          <a:bodyPr/>
          <a:lstStyle/>
          <a:p>
            <a:endParaRPr lang="en-CA"/>
          </a:p>
        </p:txBody>
      </p:sp>
      <p:grpSp>
        <p:nvGrpSpPr>
          <p:cNvPr id="21" name="Group 21"/>
          <p:cNvGrpSpPr/>
          <p:nvPr/>
        </p:nvGrpSpPr>
        <p:grpSpPr>
          <a:xfrm rot="-2637854">
            <a:off x="8240072" y="7911202"/>
            <a:ext cx="16284946" cy="4204164"/>
            <a:chOff x="0" y="0"/>
            <a:chExt cx="4289039" cy="1107269"/>
          </a:xfrm>
        </p:grpSpPr>
        <p:sp>
          <p:nvSpPr>
            <p:cNvPr id="22" name="Freeform 22"/>
            <p:cNvSpPr/>
            <p:nvPr/>
          </p:nvSpPr>
          <p:spPr>
            <a:xfrm>
              <a:off x="0" y="0"/>
              <a:ext cx="4289039" cy="1107270"/>
            </a:xfrm>
            <a:custGeom>
              <a:avLst/>
              <a:gdLst/>
              <a:ahLst/>
              <a:cxnLst/>
              <a:rect l="l" t="t" r="r" b="b"/>
              <a:pathLst>
                <a:path w="4289039" h="1107270">
                  <a:moveTo>
                    <a:pt x="0" y="0"/>
                  </a:moveTo>
                  <a:lnTo>
                    <a:pt x="4289039" y="0"/>
                  </a:lnTo>
                  <a:lnTo>
                    <a:pt x="4289039" y="1107270"/>
                  </a:lnTo>
                  <a:lnTo>
                    <a:pt x="0" y="1107270"/>
                  </a:lnTo>
                  <a:close/>
                </a:path>
              </a:pathLst>
            </a:custGeom>
            <a:solidFill>
              <a:srgbClr val="242424">
                <a:alpha val="56863"/>
              </a:srgbClr>
            </a:solidFill>
          </p:spPr>
          <p:txBody>
            <a:bodyPr/>
            <a:lstStyle/>
            <a:p>
              <a:endParaRPr lang="en-CA"/>
            </a:p>
          </p:txBody>
        </p:sp>
        <p:sp>
          <p:nvSpPr>
            <p:cNvPr id="23" name="TextBox 23"/>
            <p:cNvSpPr txBox="1"/>
            <p:nvPr/>
          </p:nvSpPr>
          <p:spPr>
            <a:xfrm>
              <a:off x="0" y="-38100"/>
              <a:ext cx="4289039" cy="1145369"/>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4471409" y="8190211"/>
            <a:ext cx="3198463" cy="1350152"/>
          </a:xfrm>
          <a:custGeom>
            <a:avLst/>
            <a:gdLst/>
            <a:ahLst/>
            <a:cxnLst/>
            <a:rect l="l" t="t" r="r" b="b"/>
            <a:pathLst>
              <a:path w="3198463" h="1350152">
                <a:moveTo>
                  <a:pt x="0" y="0"/>
                </a:moveTo>
                <a:lnTo>
                  <a:pt x="3198463" y="0"/>
                </a:lnTo>
                <a:lnTo>
                  <a:pt x="3198463" y="1350152"/>
                </a:lnTo>
                <a:lnTo>
                  <a:pt x="0" y="1350152"/>
                </a:lnTo>
                <a:lnTo>
                  <a:pt x="0" y="0"/>
                </a:lnTo>
                <a:close/>
              </a:path>
            </a:pathLst>
          </a:custGeom>
          <a:blipFill>
            <a:blip r:embed="rId8"/>
            <a:stretch>
              <a:fillRect/>
            </a:stretch>
          </a:blipFill>
        </p:spPr>
        <p:txBody>
          <a:bodyPr/>
          <a:lstStyle/>
          <a:p>
            <a:endParaRPr lang="en-CA"/>
          </a:p>
        </p:txBody>
      </p:sp>
      <p:sp>
        <p:nvSpPr>
          <p:cNvPr id="25" name="TextBox 25"/>
          <p:cNvSpPr txBox="1"/>
          <p:nvPr/>
        </p:nvSpPr>
        <p:spPr>
          <a:xfrm>
            <a:off x="14540106" y="7226505"/>
            <a:ext cx="3061069" cy="411256"/>
          </a:xfrm>
          <a:prstGeom prst="rect">
            <a:avLst/>
          </a:prstGeom>
        </p:spPr>
        <p:txBody>
          <a:bodyPr lIns="0" tIns="0" rIns="0" bIns="0" rtlCol="0" anchor="t">
            <a:spAutoFit/>
          </a:bodyPr>
          <a:lstStyle/>
          <a:p>
            <a:pPr algn="ctr">
              <a:lnSpc>
                <a:spcPts val="3057"/>
              </a:lnSpc>
              <a:spcBef>
                <a:spcPct val="0"/>
              </a:spcBef>
            </a:pPr>
            <a:r>
              <a:rPr lang="en-US" sz="2183" b="1">
                <a:solidFill>
                  <a:srgbClr val="FEFEFE"/>
                </a:solidFill>
                <a:latin typeface="Codec Pro Bold"/>
                <a:ea typeface="Codec Pro Bold"/>
                <a:cs typeface="Codec Pro Bold"/>
                <a:sym typeface="Codec Pro Bold"/>
              </a:rPr>
              <a:t>MOHAMED AFTHAB</a:t>
            </a:r>
          </a:p>
        </p:txBody>
      </p:sp>
      <p:grpSp>
        <p:nvGrpSpPr>
          <p:cNvPr id="26" name="Group 26"/>
          <p:cNvGrpSpPr/>
          <p:nvPr/>
        </p:nvGrpSpPr>
        <p:grpSpPr>
          <a:xfrm rot="-2637854">
            <a:off x="-9763860" y="553093"/>
            <a:ext cx="16284946" cy="4204164"/>
            <a:chOff x="0" y="0"/>
            <a:chExt cx="4289039" cy="1107269"/>
          </a:xfrm>
        </p:grpSpPr>
        <p:sp>
          <p:nvSpPr>
            <p:cNvPr id="27" name="Freeform 27"/>
            <p:cNvSpPr/>
            <p:nvPr/>
          </p:nvSpPr>
          <p:spPr>
            <a:xfrm>
              <a:off x="0" y="0"/>
              <a:ext cx="4289039" cy="1107270"/>
            </a:xfrm>
            <a:custGeom>
              <a:avLst/>
              <a:gdLst/>
              <a:ahLst/>
              <a:cxnLst/>
              <a:rect l="l" t="t" r="r" b="b"/>
              <a:pathLst>
                <a:path w="4289039" h="1107270">
                  <a:moveTo>
                    <a:pt x="0" y="0"/>
                  </a:moveTo>
                  <a:lnTo>
                    <a:pt x="4289039" y="0"/>
                  </a:lnTo>
                  <a:lnTo>
                    <a:pt x="4289039" y="1107270"/>
                  </a:lnTo>
                  <a:lnTo>
                    <a:pt x="0" y="1107270"/>
                  </a:lnTo>
                  <a:close/>
                </a:path>
              </a:pathLst>
            </a:custGeom>
            <a:solidFill>
              <a:srgbClr val="242424">
                <a:alpha val="56863"/>
              </a:srgbClr>
            </a:solidFill>
          </p:spPr>
          <p:txBody>
            <a:bodyPr/>
            <a:lstStyle/>
            <a:p>
              <a:endParaRPr lang="en-CA"/>
            </a:p>
          </p:txBody>
        </p:sp>
        <p:sp>
          <p:nvSpPr>
            <p:cNvPr id="28" name="TextBox 28"/>
            <p:cNvSpPr txBox="1"/>
            <p:nvPr/>
          </p:nvSpPr>
          <p:spPr>
            <a:xfrm>
              <a:off x="0" y="-38100"/>
              <a:ext cx="4289039" cy="114536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637854">
            <a:off x="11361748" y="-4529284"/>
            <a:ext cx="9595623" cy="4204164"/>
            <a:chOff x="0" y="0"/>
            <a:chExt cx="2527242" cy="1107269"/>
          </a:xfrm>
        </p:grpSpPr>
        <p:sp>
          <p:nvSpPr>
            <p:cNvPr id="30" name="Freeform 30"/>
            <p:cNvSpPr/>
            <p:nvPr/>
          </p:nvSpPr>
          <p:spPr>
            <a:xfrm>
              <a:off x="0" y="0"/>
              <a:ext cx="2527242" cy="1107270"/>
            </a:xfrm>
            <a:custGeom>
              <a:avLst/>
              <a:gdLst/>
              <a:ahLst/>
              <a:cxnLst/>
              <a:rect l="l" t="t" r="r" b="b"/>
              <a:pathLst>
                <a:path w="2527242" h="1107270">
                  <a:moveTo>
                    <a:pt x="0" y="0"/>
                  </a:moveTo>
                  <a:lnTo>
                    <a:pt x="2527242" y="0"/>
                  </a:lnTo>
                  <a:lnTo>
                    <a:pt x="2527242" y="1107270"/>
                  </a:lnTo>
                  <a:lnTo>
                    <a:pt x="0" y="1107270"/>
                  </a:lnTo>
                  <a:close/>
                </a:path>
              </a:pathLst>
            </a:custGeom>
            <a:solidFill>
              <a:srgbClr val="EE272A">
                <a:alpha val="12941"/>
              </a:srgbClr>
            </a:solidFill>
          </p:spPr>
          <p:txBody>
            <a:bodyPr/>
            <a:lstStyle/>
            <a:p>
              <a:endParaRPr lang="en-CA"/>
            </a:p>
          </p:txBody>
        </p:sp>
        <p:sp>
          <p:nvSpPr>
            <p:cNvPr id="31" name="TextBox 31"/>
            <p:cNvSpPr txBox="1"/>
            <p:nvPr/>
          </p:nvSpPr>
          <p:spPr>
            <a:xfrm>
              <a:off x="0" y="-38100"/>
              <a:ext cx="2527242" cy="1145369"/>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0370570" y="3755515"/>
            <a:ext cx="2648625" cy="26486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t="-19791" r="-2280" b="-16747"/>
              </a:stretch>
            </a:blipFill>
          </p:spPr>
          <p:txBody>
            <a:bodyPr/>
            <a:lstStyle/>
            <a:p>
              <a:endParaRPr lang="en-CA"/>
            </a:p>
          </p:txBody>
        </p:sp>
      </p:grpSp>
      <p:sp>
        <p:nvSpPr>
          <p:cNvPr id="34" name="AutoShape 34"/>
          <p:cNvSpPr/>
          <p:nvPr/>
        </p:nvSpPr>
        <p:spPr>
          <a:xfrm flipV="1">
            <a:off x="2873627" y="8801469"/>
            <a:ext cx="11200899" cy="54292"/>
          </a:xfrm>
          <a:prstGeom prst="line">
            <a:avLst/>
          </a:prstGeom>
          <a:ln w="19050" cap="flat">
            <a:solidFill>
              <a:srgbClr val="FFFFFF"/>
            </a:solidFill>
            <a:prstDash val="solid"/>
            <a:headEnd type="none" w="sm" len="sm"/>
            <a:tailEnd type="none" w="sm" len="sm"/>
          </a:ln>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a:off x="-2919259" y="2085728"/>
            <a:ext cx="13192076" cy="6356479"/>
            <a:chOff x="0" y="0"/>
            <a:chExt cx="1449649" cy="698500"/>
          </a:xfrm>
        </p:grpSpPr>
        <p:sp>
          <p:nvSpPr>
            <p:cNvPr id="3" name="Freeform 3"/>
            <p:cNvSpPr/>
            <p:nvPr/>
          </p:nvSpPr>
          <p:spPr>
            <a:xfrm>
              <a:off x="0" y="0"/>
              <a:ext cx="1449649" cy="698500"/>
            </a:xfrm>
            <a:custGeom>
              <a:avLst/>
              <a:gdLst/>
              <a:ahLst/>
              <a:cxnLst/>
              <a:rect l="l" t="t" r="r" b="b"/>
              <a:pathLst>
                <a:path w="1449649" h="698500">
                  <a:moveTo>
                    <a:pt x="1449649" y="349250"/>
                  </a:moveTo>
                  <a:lnTo>
                    <a:pt x="1246449" y="698500"/>
                  </a:lnTo>
                  <a:lnTo>
                    <a:pt x="203200" y="698500"/>
                  </a:lnTo>
                  <a:lnTo>
                    <a:pt x="0" y="349250"/>
                  </a:lnTo>
                  <a:lnTo>
                    <a:pt x="203200" y="0"/>
                  </a:lnTo>
                  <a:lnTo>
                    <a:pt x="1246449" y="0"/>
                  </a:lnTo>
                  <a:lnTo>
                    <a:pt x="1449649" y="349250"/>
                  </a:lnTo>
                  <a:close/>
                </a:path>
              </a:pathLst>
            </a:custGeom>
            <a:solidFill>
              <a:srgbClr val="EE272A"/>
            </a:solidFill>
          </p:spPr>
          <p:txBody>
            <a:bodyPr/>
            <a:lstStyle/>
            <a:p>
              <a:endParaRPr lang="en-CA"/>
            </a:p>
          </p:txBody>
        </p:sp>
        <p:sp>
          <p:nvSpPr>
            <p:cNvPr id="4" name="TextBox 4"/>
            <p:cNvSpPr txBox="1"/>
            <p:nvPr/>
          </p:nvSpPr>
          <p:spPr>
            <a:xfrm>
              <a:off x="114300" y="-38100"/>
              <a:ext cx="1221049" cy="736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19259" y="2293935"/>
            <a:ext cx="9655375" cy="5940065"/>
            <a:chOff x="0" y="0"/>
            <a:chExt cx="1135388" cy="698500"/>
          </a:xfrm>
        </p:grpSpPr>
        <p:sp>
          <p:nvSpPr>
            <p:cNvPr id="6" name="Freeform 6"/>
            <p:cNvSpPr/>
            <p:nvPr/>
          </p:nvSpPr>
          <p:spPr>
            <a:xfrm>
              <a:off x="0" y="0"/>
              <a:ext cx="1135388" cy="698500"/>
            </a:xfrm>
            <a:custGeom>
              <a:avLst/>
              <a:gdLst/>
              <a:ahLst/>
              <a:cxnLst/>
              <a:rect l="l" t="t" r="r" b="b"/>
              <a:pathLst>
                <a:path w="1135388" h="698500">
                  <a:moveTo>
                    <a:pt x="1135388" y="349250"/>
                  </a:moveTo>
                  <a:lnTo>
                    <a:pt x="932188" y="698500"/>
                  </a:lnTo>
                  <a:lnTo>
                    <a:pt x="203200" y="698500"/>
                  </a:lnTo>
                  <a:lnTo>
                    <a:pt x="0" y="349250"/>
                  </a:lnTo>
                  <a:lnTo>
                    <a:pt x="203200" y="0"/>
                  </a:lnTo>
                  <a:lnTo>
                    <a:pt x="932188" y="0"/>
                  </a:lnTo>
                  <a:lnTo>
                    <a:pt x="1135388" y="349250"/>
                  </a:lnTo>
                  <a:close/>
                </a:path>
              </a:pathLst>
            </a:custGeom>
            <a:solidFill>
              <a:srgbClr val="000000"/>
            </a:solidFill>
          </p:spPr>
          <p:txBody>
            <a:bodyPr/>
            <a:lstStyle/>
            <a:p>
              <a:endParaRPr lang="en-CA"/>
            </a:p>
          </p:txBody>
        </p:sp>
        <p:sp>
          <p:nvSpPr>
            <p:cNvPr id="7" name="TextBox 7"/>
            <p:cNvSpPr txBox="1"/>
            <p:nvPr/>
          </p:nvSpPr>
          <p:spPr>
            <a:xfrm>
              <a:off x="114300" y="-38100"/>
              <a:ext cx="906788" cy="7366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2672561"/>
            <a:ext cx="6383691" cy="5199060"/>
            <a:chOff x="0" y="0"/>
            <a:chExt cx="8511588" cy="6932080"/>
          </a:xfrm>
        </p:grpSpPr>
        <p:pic>
          <p:nvPicPr>
            <p:cNvPr id="9" name="Picture 9"/>
            <p:cNvPicPr>
              <a:picLocks noChangeAspect="1"/>
            </p:cNvPicPr>
            <p:nvPr/>
          </p:nvPicPr>
          <p:blipFill>
            <a:blip r:embed="rId2">
              <a:alphaModFix amt="56000"/>
            </a:blip>
            <a:srcRect l="15396" r="15396"/>
            <a:stretch>
              <a:fillRect/>
            </a:stretch>
          </p:blipFill>
          <p:spPr>
            <a:xfrm>
              <a:off x="0" y="0"/>
              <a:ext cx="8511588" cy="6932080"/>
            </a:xfrm>
            <a:prstGeom prst="rect">
              <a:avLst/>
            </a:prstGeom>
          </p:spPr>
        </p:pic>
      </p:grpSp>
      <p:grpSp>
        <p:nvGrpSpPr>
          <p:cNvPr id="10" name="Group 10"/>
          <p:cNvGrpSpPr/>
          <p:nvPr/>
        </p:nvGrpSpPr>
        <p:grpSpPr>
          <a:xfrm>
            <a:off x="3111554" y="2293935"/>
            <a:ext cx="6859554" cy="5940065"/>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7067" r="-27067"/>
              </a:stretch>
            </a:blipFill>
          </p:spPr>
          <p:txBody>
            <a:bodyPr/>
            <a:lstStyle/>
            <a:p>
              <a:endParaRPr lang="en-CA"/>
            </a:p>
          </p:txBody>
        </p:sp>
      </p:grpSp>
      <p:grpSp>
        <p:nvGrpSpPr>
          <p:cNvPr id="12" name="Group 12"/>
          <p:cNvGrpSpPr/>
          <p:nvPr/>
        </p:nvGrpSpPr>
        <p:grpSpPr>
          <a:xfrm>
            <a:off x="12239528" y="-2762878"/>
            <a:ext cx="8178641" cy="3618246"/>
            <a:chOff x="0" y="0"/>
            <a:chExt cx="1578881" cy="698500"/>
          </a:xfrm>
        </p:grpSpPr>
        <p:sp>
          <p:nvSpPr>
            <p:cNvPr id="13" name="Freeform 13"/>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14" name="TextBox 14"/>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a:off x="12239528" y="6452338"/>
            <a:ext cx="5019772" cy="1989869"/>
          </a:xfrm>
          <a:prstGeom prst="rect">
            <a:avLst/>
          </a:prstGeom>
          <a:solidFill>
            <a:srgbClr val="393939"/>
          </a:solidFill>
        </p:spPr>
        <p:txBody>
          <a:bodyPr/>
          <a:lstStyle/>
          <a:p>
            <a:endParaRPr lang="en-CA"/>
          </a:p>
        </p:txBody>
      </p:sp>
      <p:sp>
        <p:nvSpPr>
          <p:cNvPr id="16" name="AutoShape 16"/>
          <p:cNvSpPr/>
          <p:nvPr/>
        </p:nvSpPr>
        <p:spPr>
          <a:xfrm>
            <a:off x="6648257" y="6452338"/>
            <a:ext cx="5019772" cy="1989869"/>
          </a:xfrm>
          <a:prstGeom prst="rect">
            <a:avLst/>
          </a:prstGeom>
          <a:solidFill>
            <a:srgbClr val="393939"/>
          </a:solidFill>
        </p:spPr>
        <p:txBody>
          <a:bodyPr/>
          <a:lstStyle/>
          <a:p>
            <a:endParaRPr lang="en-CA"/>
          </a:p>
        </p:txBody>
      </p:sp>
      <p:sp>
        <p:nvSpPr>
          <p:cNvPr id="17" name="Freeform 17"/>
          <p:cNvSpPr/>
          <p:nvPr/>
        </p:nvSpPr>
        <p:spPr>
          <a:xfrm>
            <a:off x="12793798"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8" name="Freeform 18"/>
          <p:cNvSpPr/>
          <p:nvPr/>
        </p:nvSpPr>
        <p:spPr>
          <a:xfrm>
            <a:off x="7385636"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9" name="Freeform 19"/>
          <p:cNvSpPr/>
          <p:nvPr/>
        </p:nvSpPr>
        <p:spPr>
          <a:xfrm>
            <a:off x="13191535"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0" name="Freeform 20"/>
          <p:cNvSpPr/>
          <p:nvPr/>
        </p:nvSpPr>
        <p:spPr>
          <a:xfrm>
            <a:off x="7783372" y="7790134"/>
            <a:ext cx="298082" cy="283923"/>
          </a:xfrm>
          <a:custGeom>
            <a:avLst/>
            <a:gdLst/>
            <a:ahLst/>
            <a:cxnLst/>
            <a:rect l="l" t="t" r="r" b="b"/>
            <a:pathLst>
              <a:path w="298082" h="283923">
                <a:moveTo>
                  <a:pt x="0" y="0"/>
                </a:moveTo>
                <a:lnTo>
                  <a:pt x="298083" y="0"/>
                </a:lnTo>
                <a:lnTo>
                  <a:pt x="298083"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1" name="TextBox 21"/>
          <p:cNvSpPr txBox="1"/>
          <p:nvPr/>
        </p:nvSpPr>
        <p:spPr>
          <a:xfrm>
            <a:off x="12793798" y="7246368"/>
            <a:ext cx="3873944" cy="264159"/>
          </a:xfrm>
          <a:prstGeom prst="rect">
            <a:avLst/>
          </a:prstGeom>
        </p:spPr>
        <p:txBody>
          <a:bodyPr lIns="0" tIns="0" rIns="0" bIns="0" rtlCol="0" anchor="t">
            <a:spAutoFit/>
          </a:bodyPr>
          <a:lstStyle/>
          <a:p>
            <a:pPr algn="l">
              <a:lnSpc>
                <a:spcPts val="2240"/>
              </a:lnSpc>
            </a:pPr>
            <a:r>
              <a:rPr lang="en-US" sz="1600">
                <a:solidFill>
                  <a:srgbClr val="FFFFFF"/>
                </a:solidFill>
                <a:latin typeface="Montserrat"/>
                <a:ea typeface="Montserrat"/>
                <a:cs typeface="Montserrat"/>
                <a:sym typeface="Montserrat"/>
              </a:rPr>
              <a:t>Best regular season record</a:t>
            </a:r>
          </a:p>
        </p:txBody>
      </p:sp>
      <p:sp>
        <p:nvSpPr>
          <p:cNvPr id="22" name="TextBox 22"/>
          <p:cNvSpPr txBox="1"/>
          <p:nvPr/>
        </p:nvSpPr>
        <p:spPr>
          <a:xfrm>
            <a:off x="6945457" y="7255918"/>
            <a:ext cx="4397086" cy="264159"/>
          </a:xfrm>
          <a:prstGeom prst="rect">
            <a:avLst/>
          </a:prstGeom>
        </p:spPr>
        <p:txBody>
          <a:bodyPr lIns="0" tIns="0" rIns="0" bIns="0" rtlCol="0" anchor="t">
            <a:spAutoFit/>
          </a:bodyPr>
          <a:lstStyle/>
          <a:p>
            <a:pPr algn="l">
              <a:lnSpc>
                <a:spcPts val="2240"/>
              </a:lnSpc>
            </a:pPr>
            <a:r>
              <a:rPr lang="en-US" sz="1600">
                <a:solidFill>
                  <a:srgbClr val="FFFFFF"/>
                </a:solidFill>
                <a:latin typeface="Montserrat"/>
                <a:ea typeface="Montserrat"/>
                <a:cs typeface="Montserrat"/>
                <a:sym typeface="Montserrat"/>
              </a:rPr>
              <a:t>2009, 2010, 2011, 2012, 2016, 2017, 2018, 2020</a:t>
            </a:r>
          </a:p>
        </p:txBody>
      </p:sp>
      <p:sp>
        <p:nvSpPr>
          <p:cNvPr id="23" name="TextBox 23"/>
          <p:cNvSpPr txBox="1"/>
          <p:nvPr/>
        </p:nvSpPr>
        <p:spPr>
          <a:xfrm>
            <a:off x="7385636" y="6746353"/>
            <a:ext cx="3473974" cy="354325"/>
          </a:xfrm>
          <a:prstGeom prst="rect">
            <a:avLst/>
          </a:prstGeom>
        </p:spPr>
        <p:txBody>
          <a:bodyPr lIns="0" tIns="0" rIns="0" bIns="0" rtlCol="0" anchor="t">
            <a:spAutoFit/>
          </a:bodyPr>
          <a:lstStyle/>
          <a:p>
            <a:pPr algn="l">
              <a:lnSpc>
                <a:spcPts val="2639"/>
              </a:lnSpc>
            </a:pPr>
            <a:r>
              <a:rPr lang="en-US" sz="2399" b="1">
                <a:solidFill>
                  <a:srgbClr val="FFFFFF"/>
                </a:solidFill>
                <a:latin typeface="Barlow SemiCondensed Semi-Bold"/>
                <a:ea typeface="Barlow SemiCondensed Semi-Bold"/>
                <a:cs typeface="Barlow SemiCondensed Semi-Bold"/>
                <a:sym typeface="Barlow SemiCondensed Semi-Bold"/>
              </a:rPr>
              <a:t>CANADIAN CHAMPIONSHIP</a:t>
            </a:r>
          </a:p>
        </p:txBody>
      </p:sp>
      <p:sp>
        <p:nvSpPr>
          <p:cNvPr id="24" name="Freeform 24"/>
          <p:cNvSpPr/>
          <p:nvPr/>
        </p:nvSpPr>
        <p:spPr>
          <a:xfrm>
            <a:off x="13589271" y="7790134"/>
            <a:ext cx="298082" cy="283923"/>
          </a:xfrm>
          <a:custGeom>
            <a:avLst/>
            <a:gdLst/>
            <a:ahLst/>
            <a:cxnLst/>
            <a:rect l="l" t="t" r="r" b="b"/>
            <a:pathLst>
              <a:path w="298082" h="283923">
                <a:moveTo>
                  <a:pt x="0" y="0"/>
                </a:moveTo>
                <a:lnTo>
                  <a:pt x="298083" y="0"/>
                </a:lnTo>
                <a:lnTo>
                  <a:pt x="298083"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5" name="Freeform 25"/>
          <p:cNvSpPr/>
          <p:nvPr/>
        </p:nvSpPr>
        <p:spPr>
          <a:xfrm>
            <a:off x="8181109"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6" name="Freeform 26"/>
          <p:cNvSpPr/>
          <p:nvPr/>
        </p:nvSpPr>
        <p:spPr>
          <a:xfrm>
            <a:off x="13987008"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7" name="Freeform 27"/>
          <p:cNvSpPr/>
          <p:nvPr/>
        </p:nvSpPr>
        <p:spPr>
          <a:xfrm>
            <a:off x="8578845" y="7790134"/>
            <a:ext cx="298082" cy="283923"/>
          </a:xfrm>
          <a:custGeom>
            <a:avLst/>
            <a:gdLst/>
            <a:ahLst/>
            <a:cxnLst/>
            <a:rect l="l" t="t" r="r" b="b"/>
            <a:pathLst>
              <a:path w="298082" h="283923">
                <a:moveTo>
                  <a:pt x="0" y="0"/>
                </a:moveTo>
                <a:lnTo>
                  <a:pt x="298083" y="0"/>
                </a:lnTo>
                <a:lnTo>
                  <a:pt x="298083"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8" name="Freeform 28"/>
          <p:cNvSpPr/>
          <p:nvPr/>
        </p:nvSpPr>
        <p:spPr>
          <a:xfrm>
            <a:off x="8976582"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9" name="AutoShape 29"/>
          <p:cNvSpPr/>
          <p:nvPr/>
        </p:nvSpPr>
        <p:spPr>
          <a:xfrm>
            <a:off x="15102737" y="7924832"/>
            <a:ext cx="1570544" cy="0"/>
          </a:xfrm>
          <a:prstGeom prst="line">
            <a:avLst/>
          </a:prstGeom>
          <a:ln w="409575" cap="rnd">
            <a:solidFill>
              <a:srgbClr val="EE272A"/>
            </a:solidFill>
            <a:prstDash val="solid"/>
            <a:headEnd type="none" w="sm" len="sm"/>
            <a:tailEnd type="none" w="sm" len="sm"/>
          </a:ln>
        </p:spPr>
        <p:txBody>
          <a:bodyPr/>
          <a:lstStyle/>
          <a:p>
            <a:endParaRPr lang="en-CA"/>
          </a:p>
        </p:txBody>
      </p:sp>
      <p:sp>
        <p:nvSpPr>
          <p:cNvPr id="30" name="AutoShape 30"/>
          <p:cNvSpPr/>
          <p:nvPr/>
        </p:nvSpPr>
        <p:spPr>
          <a:xfrm>
            <a:off x="9779241" y="7871915"/>
            <a:ext cx="1570544" cy="0"/>
          </a:xfrm>
          <a:prstGeom prst="line">
            <a:avLst/>
          </a:prstGeom>
          <a:ln w="409575" cap="rnd">
            <a:solidFill>
              <a:srgbClr val="EE272A"/>
            </a:solidFill>
            <a:prstDash val="solid"/>
            <a:headEnd type="none" w="sm" len="sm"/>
            <a:tailEnd type="none" w="sm" len="sm"/>
          </a:ln>
        </p:spPr>
        <p:txBody>
          <a:bodyPr/>
          <a:lstStyle/>
          <a:p>
            <a:endParaRPr lang="en-CA"/>
          </a:p>
        </p:txBody>
      </p:sp>
      <p:sp>
        <p:nvSpPr>
          <p:cNvPr id="31" name="TextBox 31"/>
          <p:cNvSpPr txBox="1"/>
          <p:nvPr/>
        </p:nvSpPr>
        <p:spPr>
          <a:xfrm>
            <a:off x="15256925" y="7788918"/>
            <a:ext cx="1325668" cy="239522"/>
          </a:xfrm>
          <a:prstGeom prst="rect">
            <a:avLst/>
          </a:prstGeom>
        </p:spPr>
        <p:txBody>
          <a:bodyPr lIns="0" tIns="0" rIns="0" bIns="0" rtlCol="0" anchor="t">
            <a:spAutoFit/>
          </a:bodyPr>
          <a:lstStyle/>
          <a:p>
            <a:pPr algn="ctr">
              <a:lnSpc>
                <a:spcPts val="1983"/>
              </a:lnSpc>
            </a:pPr>
            <a:r>
              <a:rPr lang="en-US" sz="1599" b="1">
                <a:solidFill>
                  <a:srgbClr val="FFFFFF"/>
                </a:solidFill>
                <a:latin typeface="Montserrat Medium"/>
                <a:ea typeface="Montserrat Medium"/>
                <a:cs typeface="Montserrat Medium"/>
                <a:sym typeface="Montserrat Medium"/>
              </a:rPr>
              <a:t>2017</a:t>
            </a:r>
          </a:p>
        </p:txBody>
      </p:sp>
      <p:sp>
        <p:nvSpPr>
          <p:cNvPr id="32" name="TextBox 32"/>
          <p:cNvSpPr txBox="1"/>
          <p:nvPr/>
        </p:nvSpPr>
        <p:spPr>
          <a:xfrm>
            <a:off x="9855322" y="7757277"/>
            <a:ext cx="1265115" cy="239522"/>
          </a:xfrm>
          <a:prstGeom prst="rect">
            <a:avLst/>
          </a:prstGeom>
        </p:spPr>
        <p:txBody>
          <a:bodyPr lIns="0" tIns="0" rIns="0" bIns="0" rtlCol="0" anchor="t">
            <a:spAutoFit/>
          </a:bodyPr>
          <a:lstStyle/>
          <a:p>
            <a:pPr algn="ctr">
              <a:lnSpc>
                <a:spcPts val="1983"/>
              </a:lnSpc>
            </a:pPr>
            <a:r>
              <a:rPr lang="en-US" sz="1599" b="1" dirty="0">
                <a:solidFill>
                  <a:srgbClr val="FFFFFF"/>
                </a:solidFill>
                <a:latin typeface="Montserrat Medium"/>
                <a:ea typeface="Montserrat Medium"/>
                <a:cs typeface="Montserrat Medium"/>
                <a:sym typeface="Montserrat Medium"/>
              </a:rPr>
              <a:t>8 TIMES</a:t>
            </a:r>
          </a:p>
        </p:txBody>
      </p:sp>
      <p:sp>
        <p:nvSpPr>
          <p:cNvPr id="33" name="AutoShape 33"/>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34" name="TextBox 34"/>
          <p:cNvSpPr txBox="1"/>
          <p:nvPr/>
        </p:nvSpPr>
        <p:spPr>
          <a:xfrm>
            <a:off x="655357" y="490041"/>
            <a:ext cx="4614501" cy="1285875"/>
          </a:xfrm>
          <a:prstGeom prst="rect">
            <a:avLst/>
          </a:prstGeom>
        </p:spPr>
        <p:txBody>
          <a:bodyPr lIns="0" tIns="0" rIns="0" bIns="0" rtlCol="0" anchor="t">
            <a:spAutoFit/>
          </a:bodyPr>
          <a:lstStyle/>
          <a:p>
            <a:pPr algn="l">
              <a:lnSpc>
                <a:spcPts val="10499"/>
              </a:lnSpc>
            </a:pPr>
            <a:r>
              <a:rPr lang="en-US" sz="7499" b="1">
                <a:solidFill>
                  <a:srgbClr val="FFFFFF"/>
                </a:solidFill>
                <a:latin typeface="Barlow SemiCondensed Heavy"/>
                <a:ea typeface="Barlow SemiCondensed Heavy"/>
                <a:cs typeface="Barlow SemiCondensed Heavy"/>
                <a:sym typeface="Barlow SemiCondensed Heavy"/>
              </a:rPr>
              <a:t>KEY FACTS</a:t>
            </a:r>
          </a:p>
        </p:txBody>
      </p:sp>
      <p:sp>
        <p:nvSpPr>
          <p:cNvPr id="35" name="TextBox 35"/>
          <p:cNvSpPr txBox="1"/>
          <p:nvPr/>
        </p:nvSpPr>
        <p:spPr>
          <a:xfrm>
            <a:off x="10221823" y="1691125"/>
            <a:ext cx="6734896" cy="3409315"/>
          </a:xfrm>
          <a:prstGeom prst="rect">
            <a:avLst/>
          </a:prstGeom>
        </p:spPr>
        <p:txBody>
          <a:bodyPr lIns="0" tIns="0" rIns="0" bIns="0" rtlCol="0" anchor="t">
            <a:spAutoFit/>
          </a:bodyPr>
          <a:lstStyle/>
          <a:p>
            <a:pPr marL="0" lvl="0" indent="0" algn="l">
              <a:lnSpc>
                <a:spcPts val="4899"/>
              </a:lnSpc>
              <a:spcBef>
                <a:spcPct val="0"/>
              </a:spcBef>
            </a:pPr>
            <a:r>
              <a:rPr lang="en-US" sz="3499" b="1" u="none" strike="noStrike">
                <a:solidFill>
                  <a:srgbClr val="FFFFFF"/>
                </a:solidFill>
                <a:latin typeface="Montserrat Bold"/>
                <a:ea typeface="Montserrat Bold"/>
                <a:cs typeface="Montserrat Bold"/>
                <a:sym typeface="Montserrat Bold"/>
              </a:rPr>
              <a:t>2024 Season</a:t>
            </a:r>
          </a:p>
          <a:p>
            <a:pPr marL="0" lvl="0" indent="0" algn="l">
              <a:lnSpc>
                <a:spcPts val="2940"/>
              </a:lnSpc>
              <a:spcBef>
                <a:spcPct val="0"/>
              </a:spcBef>
            </a:pPr>
            <a:r>
              <a:rPr lang="en-US" sz="2100" u="none" strike="noStrike">
                <a:solidFill>
                  <a:srgbClr val="FFFFFF"/>
                </a:solidFill>
                <a:latin typeface="Montserrat"/>
                <a:ea typeface="Montserrat"/>
                <a:cs typeface="Montserrat"/>
                <a:sym typeface="Montserrat"/>
              </a:rPr>
              <a:t>Toronto FC has an </a:t>
            </a:r>
            <a:r>
              <a:rPr lang="en-US" sz="2100" b="1" u="none" strike="noStrike">
                <a:solidFill>
                  <a:srgbClr val="FFFFFF"/>
                </a:solidFill>
                <a:latin typeface="Montserrat Bold"/>
                <a:ea typeface="Montserrat Bold"/>
                <a:cs typeface="Montserrat Bold"/>
                <a:sym typeface="Montserrat Bold"/>
              </a:rPr>
              <a:t>average </a:t>
            </a:r>
          </a:p>
          <a:p>
            <a:pPr marL="0" lvl="0" indent="0" algn="l">
              <a:lnSpc>
                <a:spcPts val="2940"/>
              </a:lnSpc>
              <a:spcBef>
                <a:spcPct val="0"/>
              </a:spcBef>
            </a:pPr>
            <a:r>
              <a:rPr lang="en-US" sz="2100" b="1" u="none" strike="noStrike">
                <a:solidFill>
                  <a:srgbClr val="FEFEFE"/>
                </a:solidFill>
                <a:latin typeface="Montserrat Bold"/>
                <a:ea typeface="Montserrat Bold"/>
                <a:cs typeface="Montserrat Bold"/>
                <a:sym typeface="Montserrat Bold"/>
              </a:rPr>
              <a:t>11 wins</a:t>
            </a:r>
          </a:p>
          <a:p>
            <a:pPr marL="0" lvl="0" indent="0" algn="l">
              <a:lnSpc>
                <a:spcPts val="2940"/>
              </a:lnSpc>
              <a:spcBef>
                <a:spcPct val="0"/>
              </a:spcBef>
            </a:pPr>
            <a:r>
              <a:rPr lang="en-US" sz="2100" b="1" u="none" strike="noStrike">
                <a:solidFill>
                  <a:srgbClr val="FEFEFE"/>
                </a:solidFill>
                <a:latin typeface="Montserrat Bold"/>
                <a:ea typeface="Montserrat Bold"/>
                <a:cs typeface="Montserrat Bold"/>
                <a:sym typeface="Montserrat Bold"/>
              </a:rPr>
              <a:t>3 draws</a:t>
            </a:r>
          </a:p>
          <a:p>
            <a:pPr marL="0" lvl="0" indent="0" algn="l">
              <a:lnSpc>
                <a:spcPts val="2940"/>
              </a:lnSpc>
              <a:spcBef>
                <a:spcPct val="0"/>
              </a:spcBef>
            </a:pPr>
            <a:r>
              <a:rPr lang="en-US" sz="2100" b="1" u="none" strike="noStrike">
                <a:solidFill>
                  <a:srgbClr val="FEFEFE"/>
                </a:solidFill>
                <a:latin typeface="Montserrat Bold"/>
                <a:ea typeface="Montserrat Bold"/>
                <a:cs typeface="Montserrat Bold"/>
                <a:sym typeface="Montserrat Bold"/>
              </a:rPr>
              <a:t>16 losses</a:t>
            </a:r>
          </a:p>
          <a:p>
            <a:pPr marL="0" lvl="0" indent="0" algn="l">
              <a:lnSpc>
                <a:spcPts val="2940"/>
              </a:lnSpc>
              <a:spcBef>
                <a:spcPct val="0"/>
              </a:spcBef>
            </a:pPr>
            <a:r>
              <a:rPr lang="en-US" sz="2100" u="none" strike="noStrike">
                <a:solidFill>
                  <a:srgbClr val="FFFFFF"/>
                </a:solidFill>
                <a:latin typeface="Montserrat"/>
                <a:ea typeface="Montserrat"/>
                <a:cs typeface="Montserrat"/>
                <a:sym typeface="Montserrat"/>
              </a:rPr>
              <a:t>placing them </a:t>
            </a:r>
          </a:p>
          <a:p>
            <a:pPr marL="0" lvl="0" indent="0" algn="l">
              <a:lnSpc>
                <a:spcPts val="2940"/>
              </a:lnSpc>
              <a:spcBef>
                <a:spcPct val="0"/>
              </a:spcBef>
            </a:pPr>
            <a:r>
              <a:rPr lang="en-US" sz="2100" b="1" u="none" strike="noStrike">
                <a:solidFill>
                  <a:srgbClr val="FFFFFF"/>
                </a:solidFill>
                <a:latin typeface="Montserrat Bold"/>
                <a:ea typeface="Montserrat Bold"/>
                <a:cs typeface="Montserrat Bold"/>
                <a:sym typeface="Montserrat Bold"/>
              </a:rPr>
              <a:t>8th out of 29 teams</a:t>
            </a:r>
            <a:r>
              <a:rPr lang="en-US" sz="2100" u="none" strike="noStrike">
                <a:solidFill>
                  <a:srgbClr val="FFFFFF"/>
                </a:solidFill>
                <a:latin typeface="Montserrat"/>
                <a:ea typeface="Montserrat"/>
                <a:cs typeface="Montserrat"/>
                <a:sym typeface="Montserrat"/>
              </a:rPr>
              <a:t> in the MLS Table</a:t>
            </a:r>
          </a:p>
          <a:p>
            <a:pPr marL="0" lvl="0" indent="0" algn="l">
              <a:lnSpc>
                <a:spcPts val="4619"/>
              </a:lnSpc>
              <a:spcBef>
                <a:spcPct val="0"/>
              </a:spcBef>
            </a:pPr>
            <a:r>
              <a:rPr lang="en-US" sz="3299" b="1" u="none" strike="noStrike">
                <a:solidFill>
                  <a:srgbClr val="FFFFFF"/>
                </a:solidFill>
                <a:latin typeface="Montserrat Bold"/>
                <a:ea typeface="Montserrat Bold"/>
                <a:cs typeface="Montserrat Bold"/>
                <a:sym typeface="Montserrat Bold"/>
              </a:rPr>
              <a:t>winning 37% of their matches</a:t>
            </a:r>
          </a:p>
        </p:txBody>
      </p:sp>
      <p:sp>
        <p:nvSpPr>
          <p:cNvPr id="36" name="TextBox 36"/>
          <p:cNvSpPr txBox="1"/>
          <p:nvPr/>
        </p:nvSpPr>
        <p:spPr>
          <a:xfrm>
            <a:off x="12793798" y="6682534"/>
            <a:ext cx="4250907" cy="415290"/>
          </a:xfrm>
          <a:prstGeom prst="rect">
            <a:avLst/>
          </a:prstGeom>
        </p:spPr>
        <p:txBody>
          <a:bodyPr lIns="0" tIns="0" rIns="0" bIns="0" rtlCol="0" anchor="t">
            <a:spAutoFit/>
          </a:bodyPr>
          <a:lstStyle/>
          <a:p>
            <a:pPr algn="l">
              <a:lnSpc>
                <a:spcPts val="3359"/>
              </a:lnSpc>
            </a:pPr>
            <a:r>
              <a:rPr lang="en-US" sz="2400" b="1">
                <a:solidFill>
                  <a:srgbClr val="FFFFFF"/>
                </a:solidFill>
                <a:latin typeface="Barlow SemiCondensed Semi-Bold"/>
                <a:ea typeface="Barlow SemiCondensed Semi-Bold"/>
                <a:cs typeface="Barlow SemiCondensed Semi-Bold"/>
                <a:sym typeface="Barlow SemiCondensed Semi-Bold"/>
              </a:rPr>
              <a:t>SUPPOTER’S SHIELD </a:t>
            </a:r>
          </a:p>
        </p:txBody>
      </p:sp>
      <p:sp>
        <p:nvSpPr>
          <p:cNvPr id="37" name="TextBox 37"/>
          <p:cNvSpPr txBox="1"/>
          <p:nvPr/>
        </p:nvSpPr>
        <p:spPr>
          <a:xfrm>
            <a:off x="10119368" y="1147872"/>
            <a:ext cx="5646942" cy="609927"/>
          </a:xfrm>
          <a:prstGeom prst="rect">
            <a:avLst/>
          </a:prstGeom>
        </p:spPr>
        <p:txBody>
          <a:bodyPr lIns="0" tIns="0" rIns="0" bIns="0" rtlCol="0" anchor="t">
            <a:spAutoFit/>
          </a:bodyPr>
          <a:lstStyle/>
          <a:p>
            <a:pPr algn="l">
              <a:lnSpc>
                <a:spcPts val="4991"/>
              </a:lnSpc>
            </a:pPr>
            <a:r>
              <a:rPr lang="en-US" sz="3565" b="1">
                <a:solidFill>
                  <a:srgbClr val="EE272A"/>
                </a:solidFill>
                <a:latin typeface="Barlow SemiCondensed Heavy"/>
                <a:ea typeface="Barlow SemiCondensed Heavy"/>
                <a:cs typeface="Barlow SemiCondensed Heavy"/>
                <a:sym typeface="Barlow SemiCondensed Heavy"/>
              </a:rPr>
              <a:t>GAME WINNING STATISTICS</a:t>
            </a:r>
          </a:p>
        </p:txBody>
      </p:sp>
      <p:sp>
        <p:nvSpPr>
          <p:cNvPr id="38" name="Freeform 38"/>
          <p:cNvSpPr/>
          <p:nvPr/>
        </p:nvSpPr>
        <p:spPr>
          <a:xfrm>
            <a:off x="655357" y="8583224"/>
            <a:ext cx="3198463" cy="1350152"/>
          </a:xfrm>
          <a:custGeom>
            <a:avLst/>
            <a:gdLst/>
            <a:ahLst/>
            <a:cxnLst/>
            <a:rect l="l" t="t" r="r" b="b"/>
            <a:pathLst>
              <a:path w="3198463" h="1350152">
                <a:moveTo>
                  <a:pt x="0" y="0"/>
                </a:moveTo>
                <a:lnTo>
                  <a:pt x="3198462" y="0"/>
                </a:lnTo>
                <a:lnTo>
                  <a:pt x="3198462" y="1350152"/>
                </a:lnTo>
                <a:lnTo>
                  <a:pt x="0" y="1350152"/>
                </a:lnTo>
                <a:lnTo>
                  <a:pt x="0" y="0"/>
                </a:lnTo>
                <a:close/>
              </a:path>
            </a:pathLst>
          </a:custGeom>
          <a:blipFill>
            <a:blip r:embed="rId6"/>
            <a:stretch>
              <a:fillRect/>
            </a:stretch>
          </a:blipFill>
        </p:spPr>
        <p:txBody>
          <a:bodyPr/>
          <a:lstStyle/>
          <a:p>
            <a:endParaRPr lang="en-CA"/>
          </a:p>
        </p:txBody>
      </p:sp>
      <p:sp>
        <p:nvSpPr>
          <p:cNvPr id="39" name="Freeform 39"/>
          <p:cNvSpPr/>
          <p:nvPr/>
        </p:nvSpPr>
        <p:spPr>
          <a:xfrm>
            <a:off x="14361879" y="7788918"/>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AutoShape 2"/>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3" name="Group 3"/>
          <p:cNvGrpSpPr/>
          <p:nvPr/>
        </p:nvGrpSpPr>
        <p:grpSpPr>
          <a:xfrm rot="-3554357">
            <a:off x="8279951" y="-4127169"/>
            <a:ext cx="16284946" cy="2380296"/>
            <a:chOff x="0" y="0"/>
            <a:chExt cx="4289039" cy="626909"/>
          </a:xfrm>
        </p:grpSpPr>
        <p:sp>
          <p:nvSpPr>
            <p:cNvPr id="4" name="Freeform 4"/>
            <p:cNvSpPr/>
            <p:nvPr/>
          </p:nvSpPr>
          <p:spPr>
            <a:xfrm>
              <a:off x="0" y="0"/>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5" name="TextBox 5"/>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554357">
            <a:off x="2007981" y="12040599"/>
            <a:ext cx="16284946" cy="2380296"/>
            <a:chOff x="0" y="0"/>
            <a:chExt cx="4289039" cy="626909"/>
          </a:xfrm>
        </p:grpSpPr>
        <p:sp>
          <p:nvSpPr>
            <p:cNvPr id="7" name="Freeform 7"/>
            <p:cNvSpPr/>
            <p:nvPr/>
          </p:nvSpPr>
          <p:spPr>
            <a:xfrm>
              <a:off x="0" y="0"/>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8" name="TextBox 8"/>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005076" y="2671756"/>
            <a:ext cx="6614447" cy="5684291"/>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120316" y="-360261"/>
            <a:ext cx="6614447" cy="568429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349549" y="2948293"/>
            <a:ext cx="5925503" cy="5131218"/>
            <a:chOff x="0" y="0"/>
            <a:chExt cx="4282440" cy="3708400"/>
          </a:xfrm>
        </p:grpSpPr>
        <p:sp>
          <p:nvSpPr>
            <p:cNvPr id="16" name="Freeform 1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3334" r="-13334"/>
              </a:stretch>
            </a:blipFill>
          </p:spPr>
          <p:txBody>
            <a:bodyPr/>
            <a:lstStyle/>
            <a:p>
              <a:endParaRPr lang="en-CA"/>
            </a:p>
          </p:txBody>
        </p:sp>
      </p:grpSp>
      <p:grpSp>
        <p:nvGrpSpPr>
          <p:cNvPr id="17" name="Group 17"/>
          <p:cNvGrpSpPr/>
          <p:nvPr/>
        </p:nvGrpSpPr>
        <p:grpSpPr>
          <a:xfrm>
            <a:off x="15464789" y="-83724"/>
            <a:ext cx="5925503" cy="5131218"/>
            <a:chOff x="0" y="0"/>
            <a:chExt cx="4282440" cy="3708400"/>
          </a:xfrm>
        </p:grpSpPr>
        <p:sp>
          <p:nvSpPr>
            <p:cNvPr id="18" name="Freeform 1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23088" b="-23088"/>
              </a:stretch>
            </a:blipFill>
          </p:spPr>
          <p:txBody>
            <a:bodyPr/>
            <a:lstStyle/>
            <a:p>
              <a:endParaRPr lang="en-CA"/>
            </a:p>
          </p:txBody>
        </p:sp>
      </p:grpSp>
      <p:grpSp>
        <p:nvGrpSpPr>
          <p:cNvPr id="19" name="Group 19"/>
          <p:cNvGrpSpPr/>
          <p:nvPr/>
        </p:nvGrpSpPr>
        <p:grpSpPr>
          <a:xfrm rot="-2637854">
            <a:off x="-2550236" y="-2811310"/>
            <a:ext cx="3318728" cy="4204164"/>
            <a:chOff x="0" y="0"/>
            <a:chExt cx="874068" cy="1107269"/>
          </a:xfrm>
        </p:grpSpPr>
        <p:sp>
          <p:nvSpPr>
            <p:cNvPr id="20" name="Freeform 20"/>
            <p:cNvSpPr/>
            <p:nvPr/>
          </p:nvSpPr>
          <p:spPr>
            <a:xfrm>
              <a:off x="0" y="0"/>
              <a:ext cx="874068" cy="1107270"/>
            </a:xfrm>
            <a:custGeom>
              <a:avLst/>
              <a:gdLst/>
              <a:ahLst/>
              <a:cxnLst/>
              <a:rect l="l" t="t" r="r" b="b"/>
              <a:pathLst>
                <a:path w="874068" h="1107270">
                  <a:moveTo>
                    <a:pt x="0" y="0"/>
                  </a:moveTo>
                  <a:lnTo>
                    <a:pt x="874068" y="0"/>
                  </a:lnTo>
                  <a:lnTo>
                    <a:pt x="874068" y="1107270"/>
                  </a:lnTo>
                  <a:lnTo>
                    <a:pt x="0" y="1107270"/>
                  </a:lnTo>
                  <a:close/>
                </a:path>
              </a:pathLst>
            </a:custGeom>
            <a:solidFill>
              <a:srgbClr val="EE272A"/>
            </a:solidFill>
          </p:spPr>
          <p:txBody>
            <a:bodyPr/>
            <a:lstStyle/>
            <a:p>
              <a:endParaRPr lang="en-CA"/>
            </a:p>
          </p:txBody>
        </p:sp>
        <p:sp>
          <p:nvSpPr>
            <p:cNvPr id="21" name="TextBox 21"/>
            <p:cNvSpPr txBox="1"/>
            <p:nvPr/>
          </p:nvSpPr>
          <p:spPr>
            <a:xfrm>
              <a:off x="0" y="-28575"/>
              <a:ext cx="874068" cy="1135844"/>
            </a:xfrm>
            <a:prstGeom prst="rect">
              <a:avLst/>
            </a:prstGeom>
          </p:spPr>
          <p:txBody>
            <a:bodyPr lIns="50800" tIns="50800" rIns="50800" bIns="50800" rtlCol="0" anchor="ctr"/>
            <a:lstStyle/>
            <a:p>
              <a:pPr algn="ctr">
                <a:lnSpc>
                  <a:spcPts val="2520"/>
                </a:lnSpc>
              </a:pPr>
              <a:endParaRPr/>
            </a:p>
          </p:txBody>
        </p:sp>
      </p:grpSp>
      <p:sp>
        <p:nvSpPr>
          <p:cNvPr id="22" name="Freeform 22"/>
          <p:cNvSpPr/>
          <p:nvPr/>
        </p:nvSpPr>
        <p:spPr>
          <a:xfrm>
            <a:off x="1403512" y="8799782"/>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5"/>
            <a:stretch>
              <a:fillRect/>
            </a:stretch>
          </a:blipFill>
        </p:spPr>
        <p:txBody>
          <a:bodyPr/>
          <a:lstStyle/>
          <a:p>
            <a:endParaRPr lang="en-CA"/>
          </a:p>
        </p:txBody>
      </p:sp>
      <p:sp>
        <p:nvSpPr>
          <p:cNvPr id="23" name="AutoShape 23"/>
          <p:cNvSpPr/>
          <p:nvPr/>
        </p:nvSpPr>
        <p:spPr>
          <a:xfrm flipV="1">
            <a:off x="3954393" y="2699479"/>
            <a:ext cx="14287" cy="3652446"/>
          </a:xfrm>
          <a:prstGeom prst="line">
            <a:avLst/>
          </a:prstGeom>
          <a:ln w="28575" cap="flat">
            <a:solidFill>
              <a:srgbClr val="FFFFFF"/>
            </a:solidFill>
            <a:prstDash val="solid"/>
            <a:headEnd type="none" w="sm" len="sm"/>
            <a:tailEnd type="none" w="sm" len="sm"/>
          </a:ln>
        </p:spPr>
        <p:txBody>
          <a:bodyPr/>
          <a:lstStyle/>
          <a:p>
            <a:endParaRPr lang="en-CA"/>
          </a:p>
        </p:txBody>
      </p:sp>
      <p:sp>
        <p:nvSpPr>
          <p:cNvPr id="24" name="TextBox 24"/>
          <p:cNvSpPr txBox="1"/>
          <p:nvPr/>
        </p:nvSpPr>
        <p:spPr>
          <a:xfrm>
            <a:off x="1451062" y="574578"/>
            <a:ext cx="7024374" cy="1289810"/>
          </a:xfrm>
          <a:prstGeom prst="rect">
            <a:avLst/>
          </a:prstGeom>
        </p:spPr>
        <p:txBody>
          <a:bodyPr lIns="0" tIns="0" rIns="0" bIns="0" rtlCol="0" anchor="t">
            <a:spAutoFit/>
          </a:bodyPr>
          <a:lstStyle/>
          <a:p>
            <a:pPr marL="0" lvl="0" indent="0" algn="l">
              <a:lnSpc>
                <a:spcPts val="10499"/>
              </a:lnSpc>
              <a:spcBef>
                <a:spcPct val="0"/>
              </a:spcBef>
            </a:pPr>
            <a:r>
              <a:rPr lang="en-US" sz="7499" b="1">
                <a:solidFill>
                  <a:srgbClr val="FFFFFF"/>
                </a:solidFill>
                <a:latin typeface="Barlow SemiCondensed Heavy"/>
                <a:ea typeface="Barlow SemiCondensed Heavy"/>
                <a:cs typeface="Barlow SemiCondensed Heavy"/>
                <a:sym typeface="Barlow SemiCondensed Heavy"/>
              </a:rPr>
              <a:t>OBJECTIVE</a:t>
            </a:r>
          </a:p>
        </p:txBody>
      </p:sp>
      <p:grpSp>
        <p:nvGrpSpPr>
          <p:cNvPr id="25" name="Group 25"/>
          <p:cNvGrpSpPr/>
          <p:nvPr/>
        </p:nvGrpSpPr>
        <p:grpSpPr>
          <a:xfrm>
            <a:off x="860415" y="2644090"/>
            <a:ext cx="2597884" cy="3707891"/>
            <a:chOff x="0" y="0"/>
            <a:chExt cx="3463845" cy="4943855"/>
          </a:xfrm>
        </p:grpSpPr>
        <p:sp>
          <p:nvSpPr>
            <p:cNvPr id="26" name="TextBox 26"/>
            <p:cNvSpPr txBox="1"/>
            <p:nvPr/>
          </p:nvSpPr>
          <p:spPr>
            <a:xfrm>
              <a:off x="0" y="1969304"/>
              <a:ext cx="3341783" cy="2974552"/>
            </a:xfrm>
            <a:prstGeom prst="rect">
              <a:avLst/>
            </a:prstGeom>
          </p:spPr>
          <p:txBody>
            <a:bodyPr lIns="0" tIns="0" rIns="0" bIns="0" rtlCol="0" anchor="t">
              <a:spAutoFit/>
            </a:bodyPr>
            <a:lstStyle/>
            <a:p>
              <a:pPr algn="ctr">
                <a:lnSpc>
                  <a:spcPts val="4480"/>
                </a:lnSpc>
              </a:pPr>
              <a:r>
                <a:rPr lang="en-US" sz="3200">
                  <a:solidFill>
                    <a:srgbClr val="FFFFFF"/>
                  </a:solidFill>
                  <a:latin typeface="Poppins"/>
                  <a:ea typeface="Poppins"/>
                  <a:cs typeface="Poppins"/>
                  <a:sym typeface="Poppins"/>
                </a:rPr>
                <a:t>of</a:t>
              </a:r>
            </a:p>
            <a:p>
              <a:pPr algn="ctr">
                <a:lnSpc>
                  <a:spcPts val="4480"/>
                </a:lnSpc>
              </a:pPr>
              <a:r>
                <a:rPr lang="en-US" sz="3200">
                  <a:solidFill>
                    <a:srgbClr val="FFFFFF"/>
                  </a:solidFill>
                  <a:latin typeface="Poppins"/>
                  <a:ea typeface="Poppins"/>
                  <a:cs typeface="Poppins"/>
                  <a:sym typeface="Poppins"/>
                </a:rPr>
                <a:t>Opponents’</a:t>
              </a:r>
            </a:p>
            <a:p>
              <a:pPr algn="ctr">
                <a:lnSpc>
                  <a:spcPts val="4480"/>
                </a:lnSpc>
              </a:pPr>
              <a:r>
                <a:rPr lang="en-US" sz="3200">
                  <a:solidFill>
                    <a:srgbClr val="FFFFFF"/>
                  </a:solidFill>
                  <a:latin typeface="Poppins"/>
                  <a:ea typeface="Poppins"/>
                  <a:cs typeface="Poppins"/>
                  <a:sym typeface="Poppins"/>
                </a:rPr>
                <a:t>playing</a:t>
              </a:r>
            </a:p>
            <a:p>
              <a:pPr algn="ctr">
                <a:lnSpc>
                  <a:spcPts val="4480"/>
                </a:lnSpc>
              </a:pPr>
              <a:r>
                <a:rPr lang="en-US" sz="3200">
                  <a:solidFill>
                    <a:srgbClr val="FFFFFF"/>
                  </a:solidFill>
                  <a:latin typeface="Poppins"/>
                  <a:ea typeface="Poppins"/>
                  <a:cs typeface="Poppins"/>
                  <a:sym typeface="Poppins"/>
                </a:rPr>
                <a:t>Styles</a:t>
              </a:r>
            </a:p>
          </p:txBody>
        </p:sp>
        <p:sp>
          <p:nvSpPr>
            <p:cNvPr id="27" name="TextBox 27"/>
            <p:cNvSpPr txBox="1"/>
            <p:nvPr/>
          </p:nvSpPr>
          <p:spPr>
            <a:xfrm>
              <a:off x="0" y="-85725"/>
              <a:ext cx="3463845" cy="1971252"/>
            </a:xfrm>
            <a:prstGeom prst="rect">
              <a:avLst/>
            </a:prstGeom>
          </p:spPr>
          <p:txBody>
            <a:bodyPr lIns="0" tIns="0" rIns="0" bIns="0" rtlCol="0" anchor="t">
              <a:spAutoFit/>
            </a:bodyPr>
            <a:lstStyle/>
            <a:p>
              <a:pPr algn="ctr">
                <a:lnSpc>
                  <a:spcPts val="4480"/>
                </a:lnSpc>
              </a:pPr>
              <a:r>
                <a:rPr lang="en-US" sz="3200" b="1">
                  <a:solidFill>
                    <a:srgbClr val="EE272A"/>
                  </a:solidFill>
                  <a:latin typeface="Poppins Bold"/>
                  <a:ea typeface="Poppins Bold"/>
                  <a:cs typeface="Poppins Bold"/>
                  <a:sym typeface="Poppins Bold"/>
                </a:rPr>
                <a:t>IDENTIFY</a:t>
              </a:r>
            </a:p>
            <a:p>
              <a:pPr algn="ctr">
                <a:lnSpc>
                  <a:spcPts val="2940"/>
                </a:lnSpc>
              </a:pPr>
              <a:r>
                <a:rPr lang="en-US" sz="2100" b="1">
                  <a:solidFill>
                    <a:srgbClr val="EE272A"/>
                  </a:solidFill>
                  <a:latin typeface="Poppins Bold"/>
                  <a:ea typeface="Poppins Bold"/>
                  <a:cs typeface="Poppins Bold"/>
                  <a:sym typeface="Poppins Bold"/>
                </a:rPr>
                <a:t>KEY</a:t>
              </a:r>
            </a:p>
            <a:p>
              <a:pPr algn="ctr">
                <a:lnSpc>
                  <a:spcPts val="4480"/>
                </a:lnSpc>
              </a:pPr>
              <a:r>
                <a:rPr lang="en-US" sz="3200" b="1">
                  <a:solidFill>
                    <a:srgbClr val="EE272A"/>
                  </a:solidFill>
                  <a:latin typeface="Poppins Bold"/>
                  <a:ea typeface="Poppins Bold"/>
                  <a:cs typeface="Poppins Bold"/>
                  <a:sym typeface="Poppins Bold"/>
                </a:rPr>
                <a:t>FEATURES</a:t>
              </a:r>
            </a:p>
          </p:txBody>
        </p:sp>
      </p:grpSp>
      <p:grpSp>
        <p:nvGrpSpPr>
          <p:cNvPr id="28" name="Group 28"/>
          <p:cNvGrpSpPr/>
          <p:nvPr/>
        </p:nvGrpSpPr>
        <p:grpSpPr>
          <a:xfrm>
            <a:off x="7131643" y="2671756"/>
            <a:ext cx="2597884" cy="4269866"/>
            <a:chOff x="0" y="0"/>
            <a:chExt cx="3463845" cy="5693155"/>
          </a:xfrm>
        </p:grpSpPr>
        <p:sp>
          <p:nvSpPr>
            <p:cNvPr id="29" name="TextBox 29"/>
            <p:cNvSpPr txBox="1"/>
            <p:nvPr/>
          </p:nvSpPr>
          <p:spPr>
            <a:xfrm>
              <a:off x="0" y="1969304"/>
              <a:ext cx="3341783" cy="3723852"/>
            </a:xfrm>
            <a:prstGeom prst="rect">
              <a:avLst/>
            </a:prstGeom>
          </p:spPr>
          <p:txBody>
            <a:bodyPr lIns="0" tIns="0" rIns="0" bIns="0" rtlCol="0" anchor="t">
              <a:spAutoFit/>
            </a:bodyPr>
            <a:lstStyle/>
            <a:p>
              <a:pPr algn="ctr">
                <a:lnSpc>
                  <a:spcPts val="4480"/>
                </a:lnSpc>
              </a:pPr>
              <a:r>
                <a:rPr lang="en-US" sz="3200">
                  <a:solidFill>
                    <a:srgbClr val="FFFFFF"/>
                  </a:solidFill>
                  <a:latin typeface="Poppins"/>
                  <a:ea typeface="Poppins"/>
                  <a:cs typeface="Poppins"/>
                  <a:sym typeface="Poppins"/>
                </a:rPr>
                <a:t>using a</a:t>
              </a:r>
            </a:p>
            <a:p>
              <a:pPr algn="ctr">
                <a:lnSpc>
                  <a:spcPts val="4480"/>
                </a:lnSpc>
              </a:pPr>
              <a:r>
                <a:rPr lang="en-US" sz="3200">
                  <a:solidFill>
                    <a:srgbClr val="FFFFFF"/>
                  </a:solidFill>
                  <a:latin typeface="Poppins"/>
                  <a:ea typeface="Poppins"/>
                  <a:cs typeface="Poppins"/>
                  <a:sym typeface="Poppins"/>
                </a:rPr>
                <a:t>tailored</a:t>
              </a:r>
            </a:p>
            <a:p>
              <a:pPr algn="ctr">
                <a:lnSpc>
                  <a:spcPts val="4480"/>
                </a:lnSpc>
              </a:pPr>
              <a:r>
                <a:rPr lang="en-US" sz="3200">
                  <a:solidFill>
                    <a:srgbClr val="FFFFFF"/>
                  </a:solidFill>
                  <a:latin typeface="Poppins"/>
                  <a:ea typeface="Poppins"/>
                  <a:cs typeface="Poppins"/>
                  <a:sym typeface="Poppins"/>
                </a:rPr>
                <a:t>machine</a:t>
              </a:r>
            </a:p>
            <a:p>
              <a:pPr algn="ctr">
                <a:lnSpc>
                  <a:spcPts val="4480"/>
                </a:lnSpc>
              </a:pPr>
              <a:r>
                <a:rPr lang="en-US" sz="3200">
                  <a:solidFill>
                    <a:srgbClr val="FFFFFF"/>
                  </a:solidFill>
                  <a:latin typeface="Poppins"/>
                  <a:ea typeface="Poppins"/>
                  <a:cs typeface="Poppins"/>
                  <a:sym typeface="Poppins"/>
                </a:rPr>
                <a:t>learning</a:t>
              </a:r>
            </a:p>
            <a:p>
              <a:pPr algn="ctr">
                <a:lnSpc>
                  <a:spcPts val="4480"/>
                </a:lnSpc>
              </a:pPr>
              <a:r>
                <a:rPr lang="en-US" sz="3200">
                  <a:solidFill>
                    <a:srgbClr val="FFFFFF"/>
                  </a:solidFill>
                  <a:latin typeface="Poppins"/>
                  <a:ea typeface="Poppins"/>
                  <a:cs typeface="Poppins"/>
                  <a:sym typeface="Poppins"/>
                </a:rPr>
                <a:t>model</a:t>
              </a:r>
            </a:p>
          </p:txBody>
        </p:sp>
        <p:sp>
          <p:nvSpPr>
            <p:cNvPr id="30" name="TextBox 30"/>
            <p:cNvSpPr txBox="1"/>
            <p:nvPr/>
          </p:nvSpPr>
          <p:spPr>
            <a:xfrm>
              <a:off x="0" y="-85725"/>
              <a:ext cx="3463845" cy="1971252"/>
            </a:xfrm>
            <a:prstGeom prst="rect">
              <a:avLst/>
            </a:prstGeom>
          </p:spPr>
          <p:txBody>
            <a:bodyPr lIns="0" tIns="0" rIns="0" bIns="0" rtlCol="0" anchor="t">
              <a:spAutoFit/>
            </a:bodyPr>
            <a:lstStyle/>
            <a:p>
              <a:pPr algn="ctr">
                <a:lnSpc>
                  <a:spcPts val="4480"/>
                </a:lnSpc>
              </a:pPr>
              <a:r>
                <a:rPr lang="en-US" sz="3200" b="1">
                  <a:solidFill>
                    <a:srgbClr val="EE272A"/>
                  </a:solidFill>
                  <a:latin typeface="Poppins Bold"/>
                  <a:ea typeface="Poppins Bold"/>
                  <a:cs typeface="Poppins Bold"/>
                  <a:sym typeface="Poppins Bold"/>
                </a:rPr>
                <a:t>PRESENT</a:t>
              </a:r>
            </a:p>
            <a:p>
              <a:pPr algn="ctr">
                <a:lnSpc>
                  <a:spcPts val="2940"/>
                </a:lnSpc>
              </a:pPr>
              <a:r>
                <a:rPr lang="en-US" sz="2100" b="1">
                  <a:solidFill>
                    <a:srgbClr val="EE272A"/>
                  </a:solidFill>
                  <a:latin typeface="Poppins Bold"/>
                  <a:ea typeface="Poppins Bold"/>
                  <a:cs typeface="Poppins Bold"/>
                  <a:sym typeface="Poppins Bold"/>
                </a:rPr>
                <a:t>ACTIONABLE</a:t>
              </a:r>
            </a:p>
            <a:p>
              <a:pPr algn="ctr">
                <a:lnSpc>
                  <a:spcPts val="4480"/>
                </a:lnSpc>
              </a:pPr>
              <a:r>
                <a:rPr lang="en-US" sz="3200" b="1">
                  <a:solidFill>
                    <a:srgbClr val="EE272A"/>
                  </a:solidFill>
                  <a:latin typeface="Poppins Bold"/>
                  <a:ea typeface="Poppins Bold"/>
                  <a:cs typeface="Poppins Bold"/>
                  <a:sym typeface="Poppins Bold"/>
                </a:rPr>
                <a:t>INSIGHTS</a:t>
              </a:r>
            </a:p>
          </p:txBody>
        </p:sp>
      </p:grpSp>
      <p:sp>
        <p:nvSpPr>
          <p:cNvPr id="31" name="AutoShape 31"/>
          <p:cNvSpPr/>
          <p:nvPr/>
        </p:nvSpPr>
        <p:spPr>
          <a:xfrm flipV="1">
            <a:off x="6826844" y="2699535"/>
            <a:ext cx="14287" cy="3652446"/>
          </a:xfrm>
          <a:prstGeom prst="line">
            <a:avLst/>
          </a:prstGeom>
          <a:ln w="28575" cap="flat">
            <a:solidFill>
              <a:srgbClr val="FFFFFF"/>
            </a:solidFill>
            <a:prstDash val="solid"/>
            <a:headEnd type="none" w="sm" len="sm"/>
            <a:tailEnd type="none" w="sm" len="sm"/>
          </a:ln>
        </p:spPr>
        <p:txBody>
          <a:bodyPr/>
          <a:lstStyle/>
          <a:p>
            <a:endParaRPr lang="en-CA"/>
          </a:p>
        </p:txBody>
      </p:sp>
      <p:grpSp>
        <p:nvGrpSpPr>
          <p:cNvPr id="32" name="Group 32"/>
          <p:cNvGrpSpPr/>
          <p:nvPr/>
        </p:nvGrpSpPr>
        <p:grpSpPr>
          <a:xfrm>
            <a:off x="4799523" y="2699479"/>
            <a:ext cx="1631368" cy="3090471"/>
            <a:chOff x="0" y="0"/>
            <a:chExt cx="2175157" cy="4120628"/>
          </a:xfrm>
        </p:grpSpPr>
        <p:sp>
          <p:nvSpPr>
            <p:cNvPr id="33" name="TextBox 33"/>
            <p:cNvSpPr txBox="1"/>
            <p:nvPr/>
          </p:nvSpPr>
          <p:spPr>
            <a:xfrm>
              <a:off x="12700" y="-85725"/>
              <a:ext cx="1995714" cy="1971252"/>
            </a:xfrm>
            <a:prstGeom prst="rect">
              <a:avLst/>
            </a:prstGeom>
          </p:spPr>
          <p:txBody>
            <a:bodyPr lIns="0" tIns="0" rIns="0" bIns="0" rtlCol="0" anchor="t">
              <a:spAutoFit/>
            </a:bodyPr>
            <a:lstStyle/>
            <a:p>
              <a:pPr algn="ctr">
                <a:lnSpc>
                  <a:spcPts val="4480"/>
                </a:lnSpc>
              </a:pPr>
              <a:r>
                <a:rPr lang="en-US" sz="3200" b="1">
                  <a:solidFill>
                    <a:srgbClr val="EE272A"/>
                  </a:solidFill>
                  <a:latin typeface="Poppins Bold"/>
                  <a:ea typeface="Poppins Bold"/>
                  <a:cs typeface="Poppins Bold"/>
                  <a:sym typeface="Poppins Bold"/>
                </a:rPr>
                <a:t>PICK</a:t>
              </a:r>
            </a:p>
            <a:p>
              <a:pPr algn="ctr">
                <a:lnSpc>
                  <a:spcPts val="2940"/>
                </a:lnSpc>
              </a:pPr>
              <a:r>
                <a:rPr lang="en-US" sz="2100" b="1">
                  <a:solidFill>
                    <a:srgbClr val="EE272A"/>
                  </a:solidFill>
                  <a:latin typeface="Poppins Bold"/>
                  <a:ea typeface="Poppins Bold"/>
                  <a:cs typeface="Poppins Bold"/>
                  <a:sym typeface="Poppins Bold"/>
                </a:rPr>
                <a:t>SPECIFIC </a:t>
              </a:r>
            </a:p>
            <a:p>
              <a:pPr algn="ctr">
                <a:lnSpc>
                  <a:spcPts val="4480"/>
                </a:lnSpc>
              </a:pPr>
              <a:r>
                <a:rPr lang="en-US" sz="3200" b="1">
                  <a:solidFill>
                    <a:srgbClr val="EE272A"/>
                  </a:solidFill>
                  <a:latin typeface="Poppins Bold"/>
                  <a:ea typeface="Poppins Bold"/>
                  <a:cs typeface="Poppins Bold"/>
                  <a:sym typeface="Poppins Bold"/>
                </a:rPr>
                <a:t>ML</a:t>
              </a:r>
            </a:p>
          </p:txBody>
        </p:sp>
        <p:sp>
          <p:nvSpPr>
            <p:cNvPr id="34" name="TextBox 34"/>
            <p:cNvSpPr txBox="1"/>
            <p:nvPr/>
          </p:nvSpPr>
          <p:spPr>
            <a:xfrm>
              <a:off x="0" y="1895377"/>
              <a:ext cx="2175157" cy="2225252"/>
            </a:xfrm>
            <a:prstGeom prst="rect">
              <a:avLst/>
            </a:prstGeom>
          </p:spPr>
          <p:txBody>
            <a:bodyPr lIns="0" tIns="0" rIns="0" bIns="0" rtlCol="0" anchor="t">
              <a:spAutoFit/>
            </a:bodyPr>
            <a:lstStyle/>
            <a:p>
              <a:pPr algn="ctr">
                <a:lnSpc>
                  <a:spcPts val="4480"/>
                </a:lnSpc>
              </a:pPr>
              <a:r>
                <a:rPr lang="en-US" sz="3200">
                  <a:solidFill>
                    <a:srgbClr val="FFFFFF"/>
                  </a:solidFill>
                  <a:latin typeface="Poppins"/>
                  <a:ea typeface="Poppins"/>
                  <a:cs typeface="Poppins"/>
                  <a:sym typeface="Poppins"/>
                </a:rPr>
                <a:t>for</a:t>
              </a:r>
            </a:p>
            <a:p>
              <a:pPr algn="ctr">
                <a:lnSpc>
                  <a:spcPts val="4480"/>
                </a:lnSpc>
              </a:pPr>
              <a:r>
                <a:rPr lang="en-US" sz="3200">
                  <a:solidFill>
                    <a:srgbClr val="FFFFFF"/>
                  </a:solidFill>
                  <a:latin typeface="Poppins"/>
                  <a:ea typeface="Poppins"/>
                  <a:cs typeface="Poppins"/>
                  <a:sym typeface="Poppins"/>
                </a:rPr>
                <a:t>Toronto</a:t>
              </a:r>
            </a:p>
            <a:p>
              <a:pPr algn="ctr">
                <a:lnSpc>
                  <a:spcPts val="4480"/>
                </a:lnSpc>
              </a:pPr>
              <a:r>
                <a:rPr lang="en-US" sz="3200">
                  <a:solidFill>
                    <a:srgbClr val="FFFFFF"/>
                  </a:solidFill>
                  <a:latin typeface="Poppins"/>
                  <a:ea typeface="Poppins"/>
                  <a:cs typeface="Poppins"/>
                  <a:sym typeface="Poppins"/>
                </a:rPr>
                <a:t>FC</a:t>
              </a:r>
            </a:p>
          </p:txBody>
        </p:sp>
      </p:grpSp>
    </p:spTree>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a:off x="530473" y="2343150"/>
            <a:ext cx="18288000" cy="8487515"/>
            <a:chOff x="0" y="0"/>
            <a:chExt cx="24384000" cy="11316686"/>
          </a:xfrm>
        </p:grpSpPr>
        <p:pic>
          <p:nvPicPr>
            <p:cNvPr id="3" name="Picture 3"/>
            <p:cNvPicPr>
              <a:picLocks noChangeAspect="1"/>
            </p:cNvPicPr>
            <p:nvPr/>
          </p:nvPicPr>
          <p:blipFill>
            <a:blip r:embed="rId2">
              <a:alphaModFix amt="9999"/>
            </a:blip>
            <a:srcRect t="26794" b="26794"/>
            <a:stretch>
              <a:fillRect/>
            </a:stretch>
          </p:blipFill>
          <p:spPr>
            <a:xfrm>
              <a:off x="0" y="0"/>
              <a:ext cx="24384000" cy="11316686"/>
            </a:xfrm>
            <a:prstGeom prst="rect">
              <a:avLst/>
            </a:prstGeom>
          </p:spPr>
        </p:pic>
      </p:grpSp>
      <p:sp>
        <p:nvSpPr>
          <p:cNvPr id="4" name="AutoShape 4"/>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5" name="Group 5"/>
          <p:cNvGrpSpPr/>
          <p:nvPr/>
        </p:nvGrpSpPr>
        <p:grpSpPr>
          <a:xfrm>
            <a:off x="-6775129" y="8908404"/>
            <a:ext cx="8178641" cy="3618246"/>
            <a:chOff x="0" y="0"/>
            <a:chExt cx="1578881" cy="698500"/>
          </a:xfrm>
        </p:grpSpPr>
        <p:sp>
          <p:nvSpPr>
            <p:cNvPr id="6" name="Freeform 6"/>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7" name="TextBox 7"/>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39528" y="-2762878"/>
            <a:ext cx="8178641" cy="3618246"/>
            <a:chOff x="0" y="0"/>
            <a:chExt cx="1578881" cy="698500"/>
          </a:xfrm>
        </p:grpSpPr>
        <p:sp>
          <p:nvSpPr>
            <p:cNvPr id="9" name="Freeform 9"/>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10" name="TextBox 10"/>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403512" y="8799782"/>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3"/>
            <a:stretch>
              <a:fillRect/>
            </a:stretch>
          </a:blipFill>
        </p:spPr>
        <p:txBody>
          <a:bodyPr/>
          <a:lstStyle/>
          <a:p>
            <a:endParaRPr lang="en-CA"/>
          </a:p>
        </p:txBody>
      </p:sp>
      <p:sp>
        <p:nvSpPr>
          <p:cNvPr id="12" name="Freeform 12"/>
          <p:cNvSpPr/>
          <p:nvPr/>
        </p:nvSpPr>
        <p:spPr>
          <a:xfrm>
            <a:off x="10046521" y="4359764"/>
            <a:ext cx="1019357" cy="1036195"/>
          </a:xfrm>
          <a:custGeom>
            <a:avLst/>
            <a:gdLst/>
            <a:ahLst/>
            <a:cxnLst/>
            <a:rect l="l" t="t" r="r" b="b"/>
            <a:pathLst>
              <a:path w="1019357" h="1036195">
                <a:moveTo>
                  <a:pt x="0" y="0"/>
                </a:moveTo>
                <a:lnTo>
                  <a:pt x="1019356" y="0"/>
                </a:lnTo>
                <a:lnTo>
                  <a:pt x="1019356" y="1036195"/>
                </a:lnTo>
                <a:lnTo>
                  <a:pt x="0" y="10361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3" name="Freeform 13"/>
          <p:cNvSpPr/>
          <p:nvPr/>
        </p:nvSpPr>
        <p:spPr>
          <a:xfrm>
            <a:off x="3583247" y="3094553"/>
            <a:ext cx="825671" cy="825671"/>
          </a:xfrm>
          <a:custGeom>
            <a:avLst/>
            <a:gdLst/>
            <a:ahLst/>
            <a:cxnLst/>
            <a:rect l="l" t="t" r="r" b="b"/>
            <a:pathLst>
              <a:path w="825671" h="825671">
                <a:moveTo>
                  <a:pt x="0" y="0"/>
                </a:moveTo>
                <a:lnTo>
                  <a:pt x="825671" y="0"/>
                </a:lnTo>
                <a:lnTo>
                  <a:pt x="825671" y="825671"/>
                </a:lnTo>
                <a:lnTo>
                  <a:pt x="0" y="8256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4" name="Freeform 14"/>
          <p:cNvSpPr/>
          <p:nvPr/>
        </p:nvSpPr>
        <p:spPr>
          <a:xfrm>
            <a:off x="2693240" y="5755667"/>
            <a:ext cx="2136213" cy="1449954"/>
          </a:xfrm>
          <a:custGeom>
            <a:avLst/>
            <a:gdLst/>
            <a:ahLst/>
            <a:cxnLst/>
            <a:rect l="l" t="t" r="r" b="b"/>
            <a:pathLst>
              <a:path w="2136213" h="1449954">
                <a:moveTo>
                  <a:pt x="0" y="0"/>
                </a:moveTo>
                <a:lnTo>
                  <a:pt x="2136213" y="0"/>
                </a:lnTo>
                <a:lnTo>
                  <a:pt x="2136213" y="1449955"/>
                </a:lnTo>
                <a:lnTo>
                  <a:pt x="0" y="1449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15" name="Freeform 15"/>
          <p:cNvSpPr/>
          <p:nvPr/>
        </p:nvSpPr>
        <p:spPr>
          <a:xfrm>
            <a:off x="10046521" y="7183721"/>
            <a:ext cx="840221" cy="840221"/>
          </a:xfrm>
          <a:custGeom>
            <a:avLst/>
            <a:gdLst/>
            <a:ahLst/>
            <a:cxnLst/>
            <a:rect l="l" t="t" r="r" b="b"/>
            <a:pathLst>
              <a:path w="840221" h="840221">
                <a:moveTo>
                  <a:pt x="0" y="0"/>
                </a:moveTo>
                <a:lnTo>
                  <a:pt x="840221" y="0"/>
                </a:lnTo>
                <a:lnTo>
                  <a:pt x="840221" y="840221"/>
                </a:lnTo>
                <a:lnTo>
                  <a:pt x="0" y="8402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16" name="TextBox 16"/>
          <p:cNvSpPr txBox="1"/>
          <p:nvPr/>
        </p:nvSpPr>
        <p:spPr>
          <a:xfrm>
            <a:off x="3583247" y="885825"/>
            <a:ext cx="5323487" cy="1285875"/>
          </a:xfrm>
          <a:prstGeom prst="rect">
            <a:avLst/>
          </a:prstGeom>
        </p:spPr>
        <p:txBody>
          <a:bodyPr lIns="0" tIns="0" rIns="0" bIns="0" rtlCol="0" anchor="t">
            <a:spAutoFit/>
          </a:bodyPr>
          <a:lstStyle/>
          <a:p>
            <a:pPr algn="r">
              <a:lnSpc>
                <a:spcPts val="10500"/>
              </a:lnSpc>
            </a:pPr>
            <a:r>
              <a:rPr lang="en-US" sz="7500" b="1">
                <a:solidFill>
                  <a:srgbClr val="FFFFFF"/>
                </a:solidFill>
                <a:latin typeface="Barlow SemiCondensed Heavy"/>
                <a:ea typeface="Barlow SemiCondensed Heavy"/>
                <a:cs typeface="Barlow SemiCondensed Heavy"/>
                <a:sym typeface="Barlow SemiCondensed Heavy"/>
              </a:rPr>
              <a:t>LEVERAGE AI</a:t>
            </a:r>
          </a:p>
        </p:txBody>
      </p:sp>
      <p:sp>
        <p:nvSpPr>
          <p:cNvPr id="17" name="TextBox 17"/>
          <p:cNvSpPr txBox="1"/>
          <p:nvPr/>
        </p:nvSpPr>
        <p:spPr>
          <a:xfrm>
            <a:off x="9144000" y="885825"/>
            <a:ext cx="6548835" cy="1285875"/>
          </a:xfrm>
          <a:prstGeom prst="rect">
            <a:avLst/>
          </a:prstGeom>
        </p:spPr>
        <p:txBody>
          <a:bodyPr lIns="0" tIns="0" rIns="0" bIns="0" rtlCol="0" anchor="t">
            <a:spAutoFit/>
          </a:bodyPr>
          <a:lstStyle/>
          <a:p>
            <a:pPr algn="l">
              <a:lnSpc>
                <a:spcPts val="10500"/>
              </a:lnSpc>
            </a:pPr>
            <a:r>
              <a:rPr lang="en-US" sz="7500" b="1">
                <a:solidFill>
                  <a:srgbClr val="EE272A"/>
                </a:solidFill>
                <a:latin typeface="Barlow SemiCondensed Heavy"/>
                <a:ea typeface="Barlow SemiCondensed Heavy"/>
                <a:cs typeface="Barlow SemiCondensed Heavy"/>
                <a:sym typeface="Barlow SemiCondensed Heavy"/>
              </a:rPr>
              <a:t>FOR GAME PLAN</a:t>
            </a:r>
          </a:p>
        </p:txBody>
      </p:sp>
      <p:sp>
        <p:nvSpPr>
          <p:cNvPr id="18" name="TextBox 18"/>
          <p:cNvSpPr txBox="1"/>
          <p:nvPr/>
        </p:nvSpPr>
        <p:spPr>
          <a:xfrm>
            <a:off x="4642937" y="3037403"/>
            <a:ext cx="5031536" cy="1661795"/>
          </a:xfrm>
          <a:prstGeom prst="rect">
            <a:avLst/>
          </a:prstGeom>
        </p:spPr>
        <p:txBody>
          <a:bodyPr lIns="0" tIns="0" rIns="0" bIns="0" rtlCol="0" anchor="t">
            <a:spAutoFit/>
          </a:bodyPr>
          <a:lstStyle/>
          <a:p>
            <a:pPr algn="l">
              <a:lnSpc>
                <a:spcPts val="4480"/>
              </a:lnSpc>
            </a:pPr>
            <a:r>
              <a:rPr lang="en-US" sz="3200" b="1" i="1">
                <a:solidFill>
                  <a:srgbClr val="FFFFFF"/>
                </a:solidFill>
                <a:latin typeface="Montserrat Bold Italics"/>
                <a:ea typeface="Montserrat Bold Italics"/>
                <a:cs typeface="Montserrat Bold Italics"/>
                <a:sym typeface="Montserrat Bold Italics"/>
              </a:rPr>
              <a:t>Formations, key players, and tactical patterns</a:t>
            </a:r>
          </a:p>
        </p:txBody>
      </p:sp>
      <p:sp>
        <p:nvSpPr>
          <p:cNvPr id="19" name="TextBox 19"/>
          <p:cNvSpPr txBox="1"/>
          <p:nvPr/>
        </p:nvSpPr>
        <p:spPr>
          <a:xfrm>
            <a:off x="2009874" y="3376134"/>
            <a:ext cx="1483426" cy="281559"/>
          </a:xfrm>
          <a:prstGeom prst="rect">
            <a:avLst/>
          </a:prstGeom>
        </p:spPr>
        <p:txBody>
          <a:bodyPr lIns="0" tIns="0" rIns="0" bIns="0" rtlCol="0" anchor="t">
            <a:spAutoFit/>
          </a:bodyPr>
          <a:lstStyle/>
          <a:p>
            <a:pPr algn="ctr">
              <a:lnSpc>
                <a:spcPts val="2088"/>
              </a:lnSpc>
            </a:pPr>
            <a:r>
              <a:rPr lang="en-US" sz="2400">
                <a:solidFill>
                  <a:srgbClr val="FEFEFE"/>
                </a:solidFill>
                <a:latin typeface="TAN Headline"/>
                <a:ea typeface="TAN Headline"/>
                <a:cs typeface="TAN Headline"/>
                <a:sym typeface="TAN Headline"/>
              </a:rPr>
              <a:t>Analyze</a:t>
            </a:r>
          </a:p>
        </p:txBody>
      </p:sp>
      <p:sp>
        <p:nvSpPr>
          <p:cNvPr id="20" name="TextBox 20"/>
          <p:cNvSpPr txBox="1"/>
          <p:nvPr/>
        </p:nvSpPr>
        <p:spPr>
          <a:xfrm>
            <a:off x="10756103" y="4126921"/>
            <a:ext cx="1483426" cy="281559"/>
          </a:xfrm>
          <a:prstGeom prst="rect">
            <a:avLst/>
          </a:prstGeom>
        </p:spPr>
        <p:txBody>
          <a:bodyPr lIns="0" tIns="0" rIns="0" bIns="0" rtlCol="0" anchor="t">
            <a:spAutoFit/>
          </a:bodyPr>
          <a:lstStyle/>
          <a:p>
            <a:pPr algn="ctr">
              <a:lnSpc>
                <a:spcPts val="2088"/>
              </a:lnSpc>
            </a:pPr>
            <a:r>
              <a:rPr lang="en-US" sz="2400">
                <a:solidFill>
                  <a:srgbClr val="FEFEFE"/>
                </a:solidFill>
                <a:latin typeface="TAN Headline"/>
                <a:ea typeface="TAN Headline"/>
                <a:cs typeface="TAN Headline"/>
                <a:sym typeface="TAN Headline"/>
              </a:rPr>
              <a:t>Predict</a:t>
            </a:r>
          </a:p>
        </p:txBody>
      </p:sp>
      <p:sp>
        <p:nvSpPr>
          <p:cNvPr id="21" name="TextBox 21"/>
          <p:cNvSpPr txBox="1"/>
          <p:nvPr/>
        </p:nvSpPr>
        <p:spPr>
          <a:xfrm>
            <a:off x="11065877" y="4955179"/>
            <a:ext cx="6483829" cy="1099820"/>
          </a:xfrm>
          <a:prstGeom prst="rect">
            <a:avLst/>
          </a:prstGeom>
        </p:spPr>
        <p:txBody>
          <a:bodyPr lIns="0" tIns="0" rIns="0" bIns="0" rtlCol="0" anchor="t">
            <a:spAutoFit/>
          </a:bodyPr>
          <a:lstStyle/>
          <a:p>
            <a:pPr algn="l">
              <a:lnSpc>
                <a:spcPts val="4480"/>
              </a:lnSpc>
            </a:pPr>
            <a:r>
              <a:rPr lang="en-US" sz="3200" b="1" i="1">
                <a:solidFill>
                  <a:srgbClr val="FFFFFF"/>
                </a:solidFill>
                <a:latin typeface="Montserrat Bold Italics"/>
                <a:ea typeface="Montserrat Bold Italics"/>
                <a:cs typeface="Montserrat Bold Italics"/>
                <a:sym typeface="Montserrat Bold Italics"/>
              </a:rPr>
              <a:t>Opponents' likely tactics using AI</a:t>
            </a:r>
          </a:p>
        </p:txBody>
      </p:sp>
      <p:sp>
        <p:nvSpPr>
          <p:cNvPr id="22" name="TextBox 22"/>
          <p:cNvSpPr txBox="1"/>
          <p:nvPr/>
        </p:nvSpPr>
        <p:spPr>
          <a:xfrm>
            <a:off x="3583247" y="6364792"/>
            <a:ext cx="5031536" cy="1661795"/>
          </a:xfrm>
          <a:prstGeom prst="rect">
            <a:avLst/>
          </a:prstGeom>
        </p:spPr>
        <p:txBody>
          <a:bodyPr lIns="0" tIns="0" rIns="0" bIns="0" rtlCol="0" anchor="t">
            <a:spAutoFit/>
          </a:bodyPr>
          <a:lstStyle/>
          <a:p>
            <a:pPr algn="l">
              <a:lnSpc>
                <a:spcPts val="4480"/>
              </a:lnSpc>
            </a:pPr>
            <a:r>
              <a:rPr lang="en-US" sz="3200" b="1" i="1">
                <a:solidFill>
                  <a:srgbClr val="FFFFFF"/>
                </a:solidFill>
                <a:latin typeface="Montserrat Bold Italics"/>
                <a:ea typeface="Montserrat Bold Italics"/>
                <a:cs typeface="Montserrat Bold Italics"/>
                <a:sym typeface="Montserrat Bold Italics"/>
              </a:rPr>
              <a:t>Game strategies to exploit identified weaknesses.</a:t>
            </a:r>
          </a:p>
        </p:txBody>
      </p:sp>
      <p:sp>
        <p:nvSpPr>
          <p:cNvPr id="23" name="TextBox 23"/>
          <p:cNvSpPr txBox="1"/>
          <p:nvPr/>
        </p:nvSpPr>
        <p:spPr>
          <a:xfrm>
            <a:off x="2009874" y="5831867"/>
            <a:ext cx="1483426" cy="281559"/>
          </a:xfrm>
          <a:prstGeom prst="rect">
            <a:avLst/>
          </a:prstGeom>
        </p:spPr>
        <p:txBody>
          <a:bodyPr lIns="0" tIns="0" rIns="0" bIns="0" rtlCol="0" anchor="t">
            <a:spAutoFit/>
          </a:bodyPr>
          <a:lstStyle/>
          <a:p>
            <a:pPr algn="ctr">
              <a:lnSpc>
                <a:spcPts val="2088"/>
              </a:lnSpc>
            </a:pPr>
            <a:r>
              <a:rPr lang="en-US" sz="2400">
                <a:solidFill>
                  <a:srgbClr val="FEFEFE"/>
                </a:solidFill>
                <a:latin typeface="TAN Headline"/>
                <a:ea typeface="TAN Headline"/>
                <a:cs typeface="TAN Headline"/>
                <a:sym typeface="TAN Headline"/>
              </a:rPr>
              <a:t>Tailor</a:t>
            </a:r>
          </a:p>
        </p:txBody>
      </p:sp>
      <p:sp>
        <p:nvSpPr>
          <p:cNvPr id="24" name="TextBox 24"/>
          <p:cNvSpPr txBox="1"/>
          <p:nvPr/>
        </p:nvSpPr>
        <p:spPr>
          <a:xfrm>
            <a:off x="11065877" y="7546682"/>
            <a:ext cx="5848879" cy="1661795"/>
          </a:xfrm>
          <a:prstGeom prst="rect">
            <a:avLst/>
          </a:prstGeom>
        </p:spPr>
        <p:txBody>
          <a:bodyPr lIns="0" tIns="0" rIns="0" bIns="0" rtlCol="0" anchor="t">
            <a:spAutoFit/>
          </a:bodyPr>
          <a:lstStyle/>
          <a:p>
            <a:pPr algn="l">
              <a:lnSpc>
                <a:spcPts val="4480"/>
              </a:lnSpc>
            </a:pPr>
            <a:r>
              <a:rPr lang="en-US" sz="3200" b="1" i="1">
                <a:solidFill>
                  <a:srgbClr val="FFFFFF"/>
                </a:solidFill>
                <a:latin typeface="Montserrat Bold Italics"/>
                <a:ea typeface="Montserrat Bold Italics"/>
                <a:cs typeface="Montserrat Bold Italics"/>
                <a:sym typeface="Montserrat Bold Italics"/>
              </a:rPr>
              <a:t>Insights during matches for tactical adjustments.</a:t>
            </a:r>
          </a:p>
          <a:p>
            <a:pPr algn="r">
              <a:lnSpc>
                <a:spcPts val="4480"/>
              </a:lnSpc>
            </a:pPr>
            <a:endParaRPr lang="en-US" sz="3200" b="1" i="1">
              <a:solidFill>
                <a:srgbClr val="FFFFFF"/>
              </a:solidFill>
              <a:latin typeface="Montserrat Bold Italics"/>
              <a:ea typeface="Montserrat Bold Italics"/>
              <a:cs typeface="Montserrat Bold Italics"/>
              <a:sym typeface="Montserrat Bold Italics"/>
            </a:endParaRPr>
          </a:p>
        </p:txBody>
      </p:sp>
      <p:sp>
        <p:nvSpPr>
          <p:cNvPr id="25" name="TextBox 25"/>
          <p:cNvSpPr txBox="1"/>
          <p:nvPr/>
        </p:nvSpPr>
        <p:spPr>
          <a:xfrm>
            <a:off x="10756103" y="6902162"/>
            <a:ext cx="1483426" cy="281559"/>
          </a:xfrm>
          <a:prstGeom prst="rect">
            <a:avLst/>
          </a:prstGeom>
        </p:spPr>
        <p:txBody>
          <a:bodyPr lIns="0" tIns="0" rIns="0" bIns="0" rtlCol="0" anchor="t">
            <a:spAutoFit/>
          </a:bodyPr>
          <a:lstStyle/>
          <a:p>
            <a:pPr algn="ctr">
              <a:lnSpc>
                <a:spcPts val="2088"/>
              </a:lnSpc>
            </a:pPr>
            <a:r>
              <a:rPr lang="en-US" sz="2400">
                <a:solidFill>
                  <a:srgbClr val="FEFEFE"/>
                </a:solidFill>
                <a:latin typeface="TAN Headline"/>
                <a:ea typeface="TAN Headline"/>
                <a:cs typeface="TAN Headline"/>
                <a:sym typeface="TAN Headline"/>
              </a:rPr>
              <a:t>Deliver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AutoShape 2"/>
          <p:cNvSpPr/>
          <p:nvPr/>
        </p:nvSpPr>
        <p:spPr>
          <a:xfrm flipV="1">
            <a:off x="6668888" y="9921639"/>
            <a:ext cx="11200899" cy="54293"/>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3" name="Group 3"/>
          <p:cNvGrpSpPr/>
          <p:nvPr/>
        </p:nvGrpSpPr>
        <p:grpSpPr>
          <a:xfrm>
            <a:off x="2625350" y="5387586"/>
            <a:ext cx="6518650" cy="5601965"/>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720600" y="-501731"/>
            <a:ext cx="6518650" cy="5601965"/>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453372" y="2299251"/>
            <a:ext cx="6518650" cy="5601965"/>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863126" y="5572043"/>
            <a:ext cx="6043098" cy="5233051"/>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377" b="-377"/>
              </a:stretch>
            </a:blipFill>
          </p:spPr>
          <p:txBody>
            <a:bodyPr/>
            <a:lstStyle/>
            <a:p>
              <a:endParaRPr lang="en-CA"/>
            </a:p>
          </p:txBody>
        </p:sp>
      </p:grpSp>
      <p:grpSp>
        <p:nvGrpSpPr>
          <p:cNvPr id="14" name="Group 14"/>
          <p:cNvGrpSpPr/>
          <p:nvPr/>
        </p:nvGrpSpPr>
        <p:grpSpPr>
          <a:xfrm>
            <a:off x="2958376" y="-317274"/>
            <a:ext cx="6043098" cy="5233051"/>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9706" r="-9706"/>
              </a:stretch>
            </a:blipFill>
          </p:spPr>
          <p:txBody>
            <a:bodyPr/>
            <a:lstStyle/>
            <a:p>
              <a:endParaRPr lang="en-CA"/>
            </a:p>
          </p:txBody>
        </p:sp>
      </p:grpSp>
      <p:grpSp>
        <p:nvGrpSpPr>
          <p:cNvPr id="16" name="Group 16"/>
          <p:cNvGrpSpPr/>
          <p:nvPr/>
        </p:nvGrpSpPr>
        <p:grpSpPr>
          <a:xfrm>
            <a:off x="-2177579" y="2563509"/>
            <a:ext cx="6043098" cy="5233051"/>
            <a:chOff x="0" y="0"/>
            <a:chExt cx="4282440" cy="3708400"/>
          </a:xfrm>
        </p:grpSpPr>
        <p:sp>
          <p:nvSpPr>
            <p:cNvPr id="17" name="Freeform 1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2833" r="-12833"/>
              </a:stretch>
            </a:blipFill>
          </p:spPr>
          <p:txBody>
            <a:bodyPr/>
            <a:lstStyle/>
            <a:p>
              <a:endParaRPr lang="en-CA"/>
            </a:p>
          </p:txBody>
        </p:sp>
      </p:grpSp>
      <p:grpSp>
        <p:nvGrpSpPr>
          <p:cNvPr id="18" name="Group 18"/>
          <p:cNvGrpSpPr/>
          <p:nvPr/>
        </p:nvGrpSpPr>
        <p:grpSpPr>
          <a:xfrm>
            <a:off x="-4541356" y="-1471776"/>
            <a:ext cx="8178641" cy="3618246"/>
            <a:chOff x="0" y="0"/>
            <a:chExt cx="1578881" cy="698500"/>
          </a:xfrm>
        </p:grpSpPr>
        <p:sp>
          <p:nvSpPr>
            <p:cNvPr id="19" name="Freeform 19"/>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20" name="TextBox 20"/>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4650030" y="8401337"/>
            <a:ext cx="8178641" cy="3618246"/>
            <a:chOff x="0" y="0"/>
            <a:chExt cx="1578881" cy="698500"/>
          </a:xfrm>
        </p:grpSpPr>
        <p:sp>
          <p:nvSpPr>
            <p:cNvPr id="22" name="Freeform 22"/>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23" name="TextBox 23"/>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79090" y="8877300"/>
            <a:ext cx="2579455" cy="1168073"/>
          </a:xfrm>
          <a:custGeom>
            <a:avLst/>
            <a:gdLst/>
            <a:ahLst/>
            <a:cxnLst/>
            <a:rect l="l" t="t" r="r" b="b"/>
            <a:pathLst>
              <a:path w="2579455" h="1168073">
                <a:moveTo>
                  <a:pt x="0" y="0"/>
                </a:moveTo>
                <a:lnTo>
                  <a:pt x="2579455" y="0"/>
                </a:lnTo>
                <a:lnTo>
                  <a:pt x="2579455" y="1168072"/>
                </a:lnTo>
                <a:lnTo>
                  <a:pt x="0" y="1168072"/>
                </a:lnTo>
                <a:lnTo>
                  <a:pt x="0" y="0"/>
                </a:lnTo>
                <a:close/>
              </a:path>
            </a:pathLst>
          </a:custGeom>
          <a:blipFill>
            <a:blip r:embed="rId6"/>
            <a:stretch>
              <a:fillRect l="-3637" r="-3637"/>
            </a:stretch>
          </a:blipFill>
        </p:spPr>
        <p:txBody>
          <a:bodyPr/>
          <a:lstStyle/>
          <a:p>
            <a:endParaRPr lang="en-CA"/>
          </a:p>
        </p:txBody>
      </p:sp>
      <p:sp>
        <p:nvSpPr>
          <p:cNvPr id="25" name="TextBox 25"/>
          <p:cNvSpPr txBox="1"/>
          <p:nvPr/>
        </p:nvSpPr>
        <p:spPr>
          <a:xfrm>
            <a:off x="10000012" y="-249606"/>
            <a:ext cx="6914290" cy="1933543"/>
          </a:xfrm>
          <a:prstGeom prst="rect">
            <a:avLst/>
          </a:prstGeom>
        </p:spPr>
        <p:txBody>
          <a:bodyPr lIns="0" tIns="0" rIns="0" bIns="0" rtlCol="0" anchor="t">
            <a:spAutoFit/>
          </a:bodyPr>
          <a:lstStyle/>
          <a:p>
            <a:pPr algn="l">
              <a:lnSpc>
                <a:spcPts val="15751"/>
              </a:lnSpc>
            </a:pPr>
            <a:r>
              <a:rPr lang="en-US" sz="11251" b="1">
                <a:solidFill>
                  <a:srgbClr val="FFFFFF"/>
                </a:solidFill>
                <a:latin typeface="Barlow SemiCondensed Heavy"/>
                <a:ea typeface="Barlow SemiCondensed Heavy"/>
                <a:cs typeface="Barlow SemiCondensed Heavy"/>
                <a:sym typeface="Barlow SemiCondensed Heavy"/>
              </a:rPr>
              <a:t>IDENTIFY</a:t>
            </a:r>
          </a:p>
        </p:txBody>
      </p:sp>
      <p:sp>
        <p:nvSpPr>
          <p:cNvPr id="26" name="TextBox 26"/>
          <p:cNvSpPr txBox="1"/>
          <p:nvPr/>
        </p:nvSpPr>
        <p:spPr>
          <a:xfrm>
            <a:off x="10000012" y="1044773"/>
            <a:ext cx="7885603" cy="1933543"/>
          </a:xfrm>
          <a:prstGeom prst="rect">
            <a:avLst/>
          </a:prstGeom>
        </p:spPr>
        <p:txBody>
          <a:bodyPr lIns="0" tIns="0" rIns="0" bIns="0" rtlCol="0" anchor="t">
            <a:spAutoFit/>
          </a:bodyPr>
          <a:lstStyle/>
          <a:p>
            <a:pPr algn="l">
              <a:lnSpc>
                <a:spcPts val="15751"/>
              </a:lnSpc>
            </a:pPr>
            <a:r>
              <a:rPr lang="en-US" sz="11251" b="1" dirty="0">
                <a:solidFill>
                  <a:srgbClr val="EE272A"/>
                </a:solidFill>
                <a:latin typeface="Barlow SemiCondensed Heavy"/>
                <a:ea typeface="Barlow SemiCondensed Heavy"/>
                <a:cs typeface="Barlow SemiCondensed Heavy"/>
                <a:sym typeface="Barlow SemiCondensed Heavy"/>
              </a:rPr>
              <a:t>VALUABLE </a:t>
            </a:r>
          </a:p>
        </p:txBody>
      </p:sp>
      <p:sp>
        <p:nvSpPr>
          <p:cNvPr id="27" name="TextBox 27"/>
          <p:cNvSpPr txBox="1"/>
          <p:nvPr/>
        </p:nvSpPr>
        <p:spPr>
          <a:xfrm>
            <a:off x="8659572" y="4332851"/>
            <a:ext cx="4142028" cy="1688347"/>
          </a:xfrm>
          <a:prstGeom prst="rect">
            <a:avLst/>
          </a:prstGeom>
        </p:spPr>
        <p:txBody>
          <a:bodyPr wrap="square" lIns="0" tIns="0" rIns="0" bIns="0" rtlCol="0" anchor="t">
            <a:spAutoFit/>
          </a:bodyPr>
          <a:lstStyle/>
          <a:p>
            <a:pPr algn="l">
              <a:lnSpc>
                <a:spcPts val="4480"/>
              </a:lnSpc>
            </a:pPr>
            <a:r>
              <a:rPr lang="en-US" sz="3200" dirty="0">
                <a:solidFill>
                  <a:srgbClr val="FFFFFF"/>
                </a:solidFill>
                <a:latin typeface="Montserrat"/>
                <a:ea typeface="Montserrat"/>
                <a:cs typeface="Montserrat"/>
                <a:sym typeface="Montserrat"/>
              </a:rPr>
              <a:t>Gather data from match statistics and player metrics</a:t>
            </a:r>
          </a:p>
        </p:txBody>
      </p:sp>
      <p:sp>
        <p:nvSpPr>
          <p:cNvPr id="28" name="TextBox 28"/>
          <p:cNvSpPr txBox="1"/>
          <p:nvPr/>
        </p:nvSpPr>
        <p:spPr>
          <a:xfrm>
            <a:off x="10130915" y="2325594"/>
            <a:ext cx="6914290" cy="1933543"/>
          </a:xfrm>
          <a:prstGeom prst="rect">
            <a:avLst/>
          </a:prstGeom>
        </p:spPr>
        <p:txBody>
          <a:bodyPr lIns="0" tIns="0" rIns="0" bIns="0" rtlCol="0" anchor="t">
            <a:spAutoFit/>
          </a:bodyPr>
          <a:lstStyle/>
          <a:p>
            <a:pPr algn="l">
              <a:lnSpc>
                <a:spcPts val="15751"/>
              </a:lnSpc>
            </a:pPr>
            <a:r>
              <a:rPr lang="en-US" sz="11251" b="1" dirty="0">
                <a:solidFill>
                  <a:srgbClr val="FFFFFF"/>
                </a:solidFill>
                <a:latin typeface="Barlow SemiCondensed Heavy"/>
                <a:ea typeface="Barlow SemiCondensed Heavy"/>
                <a:cs typeface="Barlow SemiCondensed Heavy"/>
                <a:sym typeface="Barlow SemiCondensed Heavy"/>
              </a:rPr>
              <a:t>DATA</a:t>
            </a:r>
          </a:p>
        </p:txBody>
      </p:sp>
      <p:sp>
        <p:nvSpPr>
          <p:cNvPr id="29" name="TextBox 29"/>
          <p:cNvSpPr txBox="1"/>
          <p:nvPr/>
        </p:nvSpPr>
        <p:spPr>
          <a:xfrm>
            <a:off x="13487169" y="4332851"/>
            <a:ext cx="4142027" cy="1688347"/>
          </a:xfrm>
          <a:prstGeom prst="rect">
            <a:avLst/>
          </a:prstGeom>
        </p:spPr>
        <p:txBody>
          <a:bodyPr wrap="square" lIns="0" tIns="0" rIns="0" bIns="0" rtlCol="0" anchor="t">
            <a:spAutoFit/>
          </a:bodyPr>
          <a:lstStyle/>
          <a:p>
            <a:pPr algn="r">
              <a:lnSpc>
                <a:spcPts val="4480"/>
              </a:lnSpc>
            </a:pPr>
            <a:r>
              <a:rPr lang="en-US" sz="3200" dirty="0">
                <a:solidFill>
                  <a:srgbClr val="FFFFFF"/>
                </a:solidFill>
                <a:latin typeface="Montserrat"/>
                <a:ea typeface="Montserrat"/>
                <a:cs typeface="Montserrat"/>
                <a:sym typeface="Montserrat"/>
              </a:rPr>
              <a:t>Identify historical trends and predictive patterns</a:t>
            </a:r>
          </a:p>
        </p:txBody>
      </p:sp>
      <p:sp>
        <p:nvSpPr>
          <p:cNvPr id="30" name="TextBox 30"/>
          <p:cNvSpPr txBox="1"/>
          <p:nvPr/>
        </p:nvSpPr>
        <p:spPr>
          <a:xfrm>
            <a:off x="13843253" y="6740884"/>
            <a:ext cx="3638794" cy="1688347"/>
          </a:xfrm>
          <a:prstGeom prst="rect">
            <a:avLst/>
          </a:prstGeom>
        </p:spPr>
        <p:txBody>
          <a:bodyPr lIns="0" tIns="0" rIns="0" bIns="0" rtlCol="0" anchor="t">
            <a:spAutoFit/>
          </a:bodyPr>
          <a:lstStyle/>
          <a:p>
            <a:pPr algn="r">
              <a:lnSpc>
                <a:spcPts val="4480"/>
              </a:lnSpc>
            </a:pPr>
            <a:r>
              <a:rPr lang="en-US" sz="3200" dirty="0">
                <a:solidFill>
                  <a:srgbClr val="FFFFFF"/>
                </a:solidFill>
                <a:latin typeface="Montserrat"/>
                <a:ea typeface="Montserrat"/>
                <a:cs typeface="Montserrat"/>
                <a:sym typeface="Montserrat"/>
              </a:rPr>
              <a:t>Data comes in both structure and unstructured</a:t>
            </a:r>
          </a:p>
        </p:txBody>
      </p:sp>
      <p:sp>
        <p:nvSpPr>
          <p:cNvPr id="31" name="TextBox 31"/>
          <p:cNvSpPr txBox="1"/>
          <p:nvPr/>
        </p:nvSpPr>
        <p:spPr>
          <a:xfrm>
            <a:off x="8906224" y="6748010"/>
            <a:ext cx="3525078" cy="1688347"/>
          </a:xfrm>
          <a:prstGeom prst="rect">
            <a:avLst/>
          </a:prstGeom>
        </p:spPr>
        <p:txBody>
          <a:bodyPr wrap="square" lIns="0" tIns="0" rIns="0" bIns="0" rtlCol="0" anchor="t">
            <a:spAutoFit/>
          </a:bodyPr>
          <a:lstStyle/>
          <a:p>
            <a:pPr algn="l">
              <a:lnSpc>
                <a:spcPts val="4480"/>
              </a:lnSpc>
            </a:pPr>
            <a:r>
              <a:rPr lang="en-US" sz="3200" dirty="0">
                <a:solidFill>
                  <a:srgbClr val="FFFFFF"/>
                </a:solidFill>
                <a:latin typeface="Montserrat"/>
                <a:ea typeface="Montserrat"/>
                <a:cs typeface="Montserrat"/>
                <a:sym typeface="Montserrat"/>
              </a:rPr>
              <a:t>Corner Kicks</a:t>
            </a:r>
          </a:p>
          <a:p>
            <a:pPr algn="l">
              <a:lnSpc>
                <a:spcPts val="4480"/>
              </a:lnSpc>
            </a:pPr>
            <a:r>
              <a:rPr lang="en-US" sz="3200" dirty="0">
                <a:solidFill>
                  <a:srgbClr val="FFFFFF"/>
                </a:solidFill>
                <a:latin typeface="Montserrat"/>
                <a:ea typeface="Montserrat"/>
                <a:cs typeface="Montserrat"/>
                <a:sym typeface="Montserrat"/>
              </a:rPr>
              <a:t>data to identify key patterns</a:t>
            </a:r>
            <a:endParaRPr lang="en-US" sz="3200" dirty="0">
              <a:solidFill>
                <a:srgbClr val="FFFFFF"/>
              </a:solidFill>
              <a:latin typeface="Montserrat"/>
              <a:ea typeface="Montserrat"/>
              <a:cs typeface="Montserrat"/>
            </a:endParaRPr>
          </a:p>
        </p:txBody>
      </p:sp>
      <p:sp>
        <p:nvSpPr>
          <p:cNvPr id="32" name="TextBox 31">
            <a:extLst>
              <a:ext uri="{FF2B5EF4-FFF2-40B4-BE49-F238E27FC236}">
                <a16:creationId xmlns:a16="http://schemas.microsoft.com/office/drawing/2014/main" id="{3F3D7D3E-5CE3-B768-01BC-0EF04C04C7C4}"/>
              </a:ext>
            </a:extLst>
          </p:cNvPr>
          <p:cNvSpPr txBox="1"/>
          <p:nvPr/>
        </p:nvSpPr>
        <p:spPr>
          <a:xfrm>
            <a:off x="9001474" y="8835701"/>
            <a:ext cx="8474342" cy="1085938"/>
          </a:xfrm>
          <a:prstGeom prst="rect">
            <a:avLst/>
          </a:prstGeom>
        </p:spPr>
        <p:txBody>
          <a:bodyPr wrap="square" lIns="0" tIns="0" rIns="0" bIns="0" rtlCol="0" anchor="t">
            <a:spAutoFit/>
          </a:bodyPr>
          <a:lstStyle/>
          <a:p>
            <a:pPr algn="l">
              <a:lnSpc>
                <a:spcPts val="4480"/>
              </a:lnSpc>
            </a:pPr>
            <a:r>
              <a:rPr lang="en-US" sz="2400" dirty="0">
                <a:solidFill>
                  <a:srgbClr val="FFFFFF"/>
                </a:solidFill>
                <a:latin typeface="Montserrat"/>
                <a:ea typeface="Montserrat"/>
                <a:cs typeface="Montserrat"/>
              </a:rPr>
              <a:t>https://www.mlssoccer.com/stats/</a:t>
            </a:r>
          </a:p>
          <a:p>
            <a:pPr algn="l">
              <a:lnSpc>
                <a:spcPts val="4480"/>
              </a:lnSpc>
            </a:pPr>
            <a:r>
              <a:rPr lang="en-CA" sz="2400" dirty="0">
                <a:solidFill>
                  <a:srgbClr val="FFFFFF"/>
                </a:solidFill>
                <a:latin typeface="Montserrat"/>
                <a:ea typeface="Montserrat"/>
                <a:cs typeface="Montserrat"/>
              </a:rPr>
              <a:t>https://www.torontofc.ca/stats/</a:t>
            </a:r>
            <a:endParaRPr lang="en-US" sz="2400" dirty="0">
              <a:solidFill>
                <a:srgbClr val="FFFFFF"/>
              </a:solidFill>
              <a:latin typeface="Montserrat"/>
              <a:ea typeface="Montserrat"/>
              <a:cs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649853" y="-4312804"/>
            <a:ext cx="16284946" cy="2380296"/>
            <a:chOff x="0" y="0"/>
            <a:chExt cx="4289039" cy="626909"/>
          </a:xfrm>
        </p:grpSpPr>
        <p:sp>
          <p:nvSpPr>
            <p:cNvPr id="3" name="Freeform 3"/>
            <p:cNvSpPr/>
            <p:nvPr/>
          </p:nvSpPr>
          <p:spPr>
            <a:xfrm>
              <a:off x="0" y="0"/>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4" name="TextBox 4"/>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239528" y="-2762878"/>
            <a:ext cx="8178641" cy="3618246"/>
            <a:chOff x="0" y="0"/>
            <a:chExt cx="1578881" cy="698500"/>
          </a:xfrm>
        </p:grpSpPr>
        <p:sp>
          <p:nvSpPr>
            <p:cNvPr id="6" name="Freeform 6"/>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7" name="TextBox 7"/>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9" name="Group 9"/>
          <p:cNvGrpSpPr/>
          <p:nvPr/>
        </p:nvGrpSpPr>
        <p:grpSpPr>
          <a:xfrm>
            <a:off x="-455460" y="2705100"/>
            <a:ext cx="6613131" cy="5246370"/>
            <a:chOff x="0" y="0"/>
            <a:chExt cx="3539490" cy="2807970"/>
          </a:xfrm>
        </p:grpSpPr>
        <p:sp>
          <p:nvSpPr>
            <p:cNvPr id="10" name="Freeform 10"/>
            <p:cNvSpPr/>
            <p:nvPr/>
          </p:nvSpPr>
          <p:spPr>
            <a:xfrm>
              <a:off x="-3810" y="0"/>
              <a:ext cx="3552190" cy="2809240"/>
            </a:xfrm>
            <a:custGeom>
              <a:avLst/>
              <a:gdLst/>
              <a:ahLst/>
              <a:cxnLst/>
              <a:rect l="l" t="t" r="r" b="b"/>
              <a:pathLst>
                <a:path w="3552190" h="2809240">
                  <a:moveTo>
                    <a:pt x="3539490" y="2785110"/>
                  </a:moveTo>
                  <a:lnTo>
                    <a:pt x="3388360" y="2785110"/>
                  </a:lnTo>
                  <a:lnTo>
                    <a:pt x="3329940" y="2754630"/>
                  </a:lnTo>
                  <a:lnTo>
                    <a:pt x="222250" y="2777490"/>
                  </a:lnTo>
                  <a:lnTo>
                    <a:pt x="163830" y="2807970"/>
                  </a:lnTo>
                  <a:lnTo>
                    <a:pt x="7620" y="2809240"/>
                  </a:lnTo>
                  <a:lnTo>
                    <a:pt x="7620" y="1851660"/>
                  </a:lnTo>
                  <a:cubicBezTo>
                    <a:pt x="7620" y="1851660"/>
                    <a:pt x="0" y="1442720"/>
                    <a:pt x="7620" y="1189990"/>
                  </a:cubicBezTo>
                  <a:cubicBezTo>
                    <a:pt x="15240" y="937260"/>
                    <a:pt x="7620" y="798830"/>
                    <a:pt x="7620" y="798830"/>
                  </a:cubicBezTo>
                  <a:lnTo>
                    <a:pt x="6350" y="533400"/>
                  </a:lnTo>
                  <a:lnTo>
                    <a:pt x="6350" y="0"/>
                  </a:lnTo>
                  <a:lnTo>
                    <a:pt x="441960" y="0"/>
                  </a:lnTo>
                  <a:lnTo>
                    <a:pt x="529590" y="41910"/>
                  </a:lnTo>
                  <a:cubicBezTo>
                    <a:pt x="529590" y="41910"/>
                    <a:pt x="1482090" y="19050"/>
                    <a:pt x="1705610" y="38100"/>
                  </a:cubicBezTo>
                  <a:cubicBezTo>
                    <a:pt x="1929130" y="57150"/>
                    <a:pt x="3082290" y="41910"/>
                    <a:pt x="3082290" y="41910"/>
                  </a:cubicBezTo>
                  <a:lnTo>
                    <a:pt x="3134360" y="0"/>
                  </a:lnTo>
                  <a:lnTo>
                    <a:pt x="3540760" y="0"/>
                  </a:lnTo>
                  <a:lnTo>
                    <a:pt x="3540760" y="727710"/>
                  </a:lnTo>
                  <a:cubicBezTo>
                    <a:pt x="3540760" y="727710"/>
                    <a:pt x="3548380" y="716280"/>
                    <a:pt x="3540760" y="1013460"/>
                  </a:cubicBezTo>
                  <a:cubicBezTo>
                    <a:pt x="3533140" y="1310640"/>
                    <a:pt x="3540760" y="1362710"/>
                    <a:pt x="3540760" y="1362710"/>
                  </a:cubicBezTo>
                  <a:cubicBezTo>
                    <a:pt x="3540760" y="1362710"/>
                    <a:pt x="3552190" y="1604010"/>
                    <a:pt x="3540760" y="1762760"/>
                  </a:cubicBezTo>
                  <a:cubicBezTo>
                    <a:pt x="3528060" y="1924050"/>
                    <a:pt x="3539490" y="2785110"/>
                    <a:pt x="3539490" y="2785110"/>
                  </a:cubicBezTo>
                  <a:close/>
                </a:path>
              </a:pathLst>
            </a:custGeom>
            <a:blipFill>
              <a:blip r:embed="rId2"/>
              <a:stretch>
                <a:fillRect l="-24959" r="-24959"/>
              </a:stretch>
            </a:blipFill>
          </p:spPr>
          <p:txBody>
            <a:bodyPr/>
            <a:lstStyle/>
            <a:p>
              <a:endParaRPr lang="en-CA"/>
            </a:p>
          </p:txBody>
        </p:sp>
      </p:grpSp>
      <p:grpSp>
        <p:nvGrpSpPr>
          <p:cNvPr id="25" name="Group 24">
            <a:extLst>
              <a:ext uri="{FF2B5EF4-FFF2-40B4-BE49-F238E27FC236}">
                <a16:creationId xmlns:a16="http://schemas.microsoft.com/office/drawing/2014/main" id="{33D5EB22-8FF4-FC9C-9C2A-4CCB7E67BD63}"/>
              </a:ext>
            </a:extLst>
          </p:cNvPr>
          <p:cNvGrpSpPr/>
          <p:nvPr/>
        </p:nvGrpSpPr>
        <p:grpSpPr>
          <a:xfrm>
            <a:off x="4258837" y="6445218"/>
            <a:ext cx="3161235" cy="2716686"/>
            <a:chOff x="5338399" y="7068626"/>
            <a:chExt cx="3161235" cy="2716686"/>
          </a:xfrm>
        </p:grpSpPr>
        <p:grpSp>
          <p:nvGrpSpPr>
            <p:cNvPr id="11" name="Group 11"/>
            <p:cNvGrpSpPr/>
            <p:nvPr/>
          </p:nvGrpSpPr>
          <p:grpSpPr>
            <a:xfrm>
              <a:off x="5338399" y="7068626"/>
              <a:ext cx="3161235" cy="2716686"/>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503032" y="7200791"/>
              <a:ext cx="2831968" cy="2452357"/>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3334" r="-13334"/>
                </a:stretch>
              </a:blipFill>
            </p:spPr>
            <p:txBody>
              <a:bodyPr/>
              <a:lstStyle/>
              <a:p>
                <a:endParaRPr lang="en-CA"/>
              </a:p>
            </p:txBody>
          </p:sp>
        </p:grpSp>
      </p:grpSp>
      <p:sp>
        <p:nvSpPr>
          <p:cNvPr id="16" name="TextBox 16"/>
          <p:cNvSpPr txBox="1"/>
          <p:nvPr/>
        </p:nvSpPr>
        <p:spPr>
          <a:xfrm>
            <a:off x="457200" y="847757"/>
            <a:ext cx="6201782" cy="1933543"/>
          </a:xfrm>
          <a:prstGeom prst="rect">
            <a:avLst/>
          </a:prstGeom>
        </p:spPr>
        <p:txBody>
          <a:bodyPr lIns="0" tIns="0" rIns="0" bIns="0" rtlCol="0" anchor="t">
            <a:spAutoFit/>
          </a:bodyPr>
          <a:lstStyle/>
          <a:p>
            <a:pPr algn="l">
              <a:lnSpc>
                <a:spcPts val="15751"/>
              </a:lnSpc>
            </a:pPr>
            <a:r>
              <a:rPr lang="en-US" sz="11251" b="1" dirty="0">
                <a:solidFill>
                  <a:srgbClr val="FFFFFF"/>
                </a:solidFill>
                <a:latin typeface="Barlow SemiCondensed Heavy"/>
                <a:ea typeface="Barlow SemiCondensed Heavy"/>
                <a:cs typeface="Barlow SemiCondensed Heavy"/>
                <a:sym typeface="Barlow SemiCondensed Heavy"/>
              </a:rPr>
              <a:t>IDENTIFY</a:t>
            </a:r>
          </a:p>
        </p:txBody>
      </p:sp>
      <p:sp>
        <p:nvSpPr>
          <p:cNvPr id="17" name="TextBox 17"/>
          <p:cNvSpPr txBox="1"/>
          <p:nvPr/>
        </p:nvSpPr>
        <p:spPr>
          <a:xfrm>
            <a:off x="6161155" y="812588"/>
            <a:ext cx="10508689" cy="1933543"/>
          </a:xfrm>
          <a:prstGeom prst="rect">
            <a:avLst/>
          </a:prstGeom>
        </p:spPr>
        <p:txBody>
          <a:bodyPr lIns="0" tIns="0" rIns="0" bIns="0" rtlCol="0" anchor="t">
            <a:spAutoFit/>
          </a:bodyPr>
          <a:lstStyle/>
          <a:p>
            <a:pPr algn="l">
              <a:lnSpc>
                <a:spcPts val="15751"/>
              </a:lnSpc>
            </a:pPr>
            <a:r>
              <a:rPr lang="en-US" sz="11251" b="1" dirty="0">
                <a:solidFill>
                  <a:srgbClr val="EE272A"/>
                </a:solidFill>
                <a:latin typeface="Barlow SemiCondensed Bold"/>
                <a:ea typeface="Barlow SemiCondensed Bold"/>
                <a:cs typeface="Barlow SemiCondensed Bold"/>
                <a:sym typeface="Barlow SemiCondensed Bold"/>
              </a:rPr>
              <a:t>KEY FEATURES</a:t>
            </a:r>
          </a:p>
        </p:txBody>
      </p:sp>
      <p:sp>
        <p:nvSpPr>
          <p:cNvPr id="23" name="Freeform 23"/>
          <p:cNvSpPr/>
          <p:nvPr/>
        </p:nvSpPr>
        <p:spPr>
          <a:xfrm>
            <a:off x="420594" y="9108721"/>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4"/>
            <a:stretch>
              <a:fillRect/>
            </a:stretch>
          </a:blipFill>
        </p:spPr>
        <p:txBody>
          <a:bodyPr/>
          <a:lstStyle/>
          <a:p>
            <a:endParaRPr lang="en-CA"/>
          </a:p>
        </p:txBody>
      </p:sp>
      <p:sp>
        <p:nvSpPr>
          <p:cNvPr id="26" name="TextBox 18">
            <a:extLst>
              <a:ext uri="{FF2B5EF4-FFF2-40B4-BE49-F238E27FC236}">
                <a16:creationId xmlns:a16="http://schemas.microsoft.com/office/drawing/2014/main" id="{0CBFCB4A-6E57-330C-8544-1368A818A5BD}"/>
              </a:ext>
            </a:extLst>
          </p:cNvPr>
          <p:cNvSpPr txBox="1"/>
          <p:nvPr/>
        </p:nvSpPr>
        <p:spPr>
          <a:xfrm>
            <a:off x="8534400" y="3347455"/>
            <a:ext cx="4981923" cy="534185"/>
          </a:xfrm>
          <a:prstGeom prst="rect">
            <a:avLst/>
          </a:prstGeom>
        </p:spPr>
        <p:txBody>
          <a:bodyPr wrap="square" lIns="0" tIns="0" rIns="0" bIns="0" rtlCol="0" anchor="t">
            <a:spAutoFit/>
          </a:bodyPr>
          <a:lstStyle/>
          <a:p>
            <a:pPr algn="l">
              <a:lnSpc>
                <a:spcPts val="4480"/>
              </a:lnSpc>
            </a:pPr>
            <a:r>
              <a:rPr lang="en-US" sz="3200" dirty="0">
                <a:solidFill>
                  <a:schemeClr val="bg1"/>
                </a:solidFill>
                <a:latin typeface="Montserrat"/>
                <a:ea typeface="Montserrat"/>
                <a:cs typeface="Montserrat"/>
                <a:sym typeface="Montserrat"/>
              </a:rPr>
              <a:t>Player-Level</a:t>
            </a:r>
          </a:p>
        </p:txBody>
      </p:sp>
      <p:sp>
        <p:nvSpPr>
          <p:cNvPr id="27" name="TextBox 18">
            <a:extLst>
              <a:ext uri="{FF2B5EF4-FFF2-40B4-BE49-F238E27FC236}">
                <a16:creationId xmlns:a16="http://schemas.microsoft.com/office/drawing/2014/main" id="{634D6E41-6E8C-9139-2889-2A4D9A1F244D}"/>
              </a:ext>
            </a:extLst>
          </p:cNvPr>
          <p:cNvSpPr txBox="1"/>
          <p:nvPr/>
        </p:nvSpPr>
        <p:spPr>
          <a:xfrm>
            <a:off x="8588567" y="4588722"/>
            <a:ext cx="4981923" cy="534185"/>
          </a:xfrm>
          <a:prstGeom prst="rect">
            <a:avLst/>
          </a:prstGeom>
        </p:spPr>
        <p:txBody>
          <a:bodyPr wrap="square" lIns="0" tIns="0" rIns="0" bIns="0" rtlCol="0" anchor="t">
            <a:spAutoFit/>
          </a:bodyPr>
          <a:lstStyle>
            <a:defPPr>
              <a:defRPr lang="en-US"/>
            </a:defPPr>
            <a:lvl1pPr>
              <a:lnSpc>
                <a:spcPts val="4480"/>
              </a:lnSpc>
              <a:defRPr sz="3200">
                <a:solidFill>
                  <a:srgbClr val="FF0000"/>
                </a:solidFill>
                <a:latin typeface="Montserrat"/>
                <a:ea typeface="Montserrat"/>
                <a:cs typeface="Montserrat"/>
              </a:defRPr>
            </a:lvl1pPr>
          </a:lstStyle>
          <a:p>
            <a:r>
              <a:rPr lang="en-US" dirty="0">
                <a:solidFill>
                  <a:schemeClr val="bg1"/>
                </a:solidFill>
                <a:sym typeface="Montserrat"/>
              </a:rPr>
              <a:t>Team-Level</a:t>
            </a:r>
            <a:endParaRPr lang="en-US" dirty="0">
              <a:sym typeface="Montserrat"/>
            </a:endParaRPr>
          </a:p>
        </p:txBody>
      </p:sp>
      <p:sp>
        <p:nvSpPr>
          <p:cNvPr id="28" name="TextBox 18">
            <a:extLst>
              <a:ext uri="{FF2B5EF4-FFF2-40B4-BE49-F238E27FC236}">
                <a16:creationId xmlns:a16="http://schemas.microsoft.com/office/drawing/2014/main" id="{FA359814-BA3E-C7C7-D4AE-0D0F76E8E265}"/>
              </a:ext>
            </a:extLst>
          </p:cNvPr>
          <p:cNvSpPr txBox="1"/>
          <p:nvPr/>
        </p:nvSpPr>
        <p:spPr>
          <a:xfrm>
            <a:off x="8588567" y="5804036"/>
            <a:ext cx="4981923" cy="534185"/>
          </a:xfrm>
          <a:prstGeom prst="rect">
            <a:avLst/>
          </a:prstGeom>
        </p:spPr>
        <p:txBody>
          <a:bodyPr wrap="square" lIns="0" tIns="0" rIns="0" bIns="0" rtlCol="0" anchor="t">
            <a:spAutoFit/>
          </a:bodyPr>
          <a:lstStyle>
            <a:defPPr>
              <a:defRPr lang="en-US"/>
            </a:defPPr>
            <a:lvl1pPr>
              <a:lnSpc>
                <a:spcPts val="4480"/>
              </a:lnSpc>
              <a:defRPr sz="3200">
                <a:solidFill>
                  <a:srgbClr val="FF0000"/>
                </a:solidFill>
                <a:latin typeface="Montserrat"/>
                <a:ea typeface="Montserrat"/>
                <a:cs typeface="Montserrat"/>
              </a:defRPr>
            </a:lvl1pPr>
          </a:lstStyle>
          <a:p>
            <a:r>
              <a:rPr lang="en-US" dirty="0">
                <a:solidFill>
                  <a:schemeClr val="bg1"/>
                </a:solidFill>
                <a:sym typeface="Montserrat"/>
              </a:rPr>
              <a:t>Match Context</a:t>
            </a:r>
            <a:endParaRPr lang="en-US" dirty="0">
              <a:sym typeface="Montserrat"/>
            </a:endParaRPr>
          </a:p>
        </p:txBody>
      </p:sp>
      <p:sp>
        <p:nvSpPr>
          <p:cNvPr id="29" name="TextBox 18">
            <a:extLst>
              <a:ext uri="{FF2B5EF4-FFF2-40B4-BE49-F238E27FC236}">
                <a16:creationId xmlns:a16="http://schemas.microsoft.com/office/drawing/2014/main" id="{7ED8C117-C5FA-04FF-22B9-90E46288914E}"/>
              </a:ext>
            </a:extLst>
          </p:cNvPr>
          <p:cNvSpPr txBox="1"/>
          <p:nvPr/>
        </p:nvSpPr>
        <p:spPr>
          <a:xfrm>
            <a:off x="8534399" y="7108552"/>
            <a:ext cx="4981923" cy="534185"/>
          </a:xfrm>
          <a:prstGeom prst="rect">
            <a:avLst/>
          </a:prstGeom>
        </p:spPr>
        <p:txBody>
          <a:bodyPr wrap="square" lIns="0" tIns="0" rIns="0" bIns="0" rtlCol="0" anchor="t">
            <a:spAutoFit/>
          </a:bodyPr>
          <a:lstStyle>
            <a:defPPr>
              <a:defRPr lang="en-US"/>
            </a:defPPr>
            <a:lvl1pPr>
              <a:lnSpc>
                <a:spcPts val="4480"/>
              </a:lnSpc>
              <a:defRPr sz="3200">
                <a:solidFill>
                  <a:srgbClr val="FF0000"/>
                </a:solidFill>
                <a:latin typeface="Montserrat"/>
                <a:ea typeface="Montserrat"/>
                <a:cs typeface="Montserrat"/>
              </a:defRPr>
            </a:lvl1pPr>
          </a:lstStyle>
          <a:p>
            <a:r>
              <a:rPr lang="en-US" dirty="0">
                <a:solidFill>
                  <a:schemeClr val="bg1"/>
                </a:solidFill>
                <a:sym typeface="Montserrat"/>
              </a:rPr>
              <a:t>League-wide</a:t>
            </a:r>
            <a:endParaRPr lang="en-US" dirty="0">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6145495" y="-7581916"/>
            <a:ext cx="16608485" cy="16029509"/>
            <a:chOff x="-85212" y="-38100"/>
            <a:chExt cx="4374251" cy="4221762"/>
          </a:xfrm>
        </p:grpSpPr>
        <p:sp>
          <p:nvSpPr>
            <p:cNvPr id="3" name="Freeform 3"/>
            <p:cNvSpPr/>
            <p:nvPr/>
          </p:nvSpPr>
          <p:spPr>
            <a:xfrm>
              <a:off x="-85212" y="3556753"/>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4" name="TextBox 4"/>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31605" y="-2960237"/>
            <a:ext cx="6994488" cy="3815605"/>
          </a:xfrm>
          <a:prstGeom prst="rect">
            <a:avLst/>
          </a:prstGeom>
        </p:spPr>
        <p:txBody>
          <a:bodyPr lIns="50800" tIns="50800" rIns="50800" bIns="50800" rtlCol="0" anchor="ctr"/>
          <a:lstStyle/>
          <a:p>
            <a:pPr algn="ctr">
              <a:lnSpc>
                <a:spcPts val="2659"/>
              </a:lnSpc>
            </a:pPr>
            <a:endParaRPr/>
          </a:p>
        </p:txBody>
      </p:sp>
      <p:sp>
        <p:nvSpPr>
          <p:cNvPr id="8" name="AutoShape 8"/>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16" name="TextBox 16"/>
          <p:cNvSpPr txBox="1"/>
          <p:nvPr/>
        </p:nvSpPr>
        <p:spPr>
          <a:xfrm>
            <a:off x="4189161" y="1135581"/>
            <a:ext cx="6375078" cy="1704313"/>
          </a:xfrm>
          <a:prstGeom prst="rect">
            <a:avLst/>
          </a:prstGeom>
        </p:spPr>
        <p:txBody>
          <a:bodyPr wrap="square" lIns="0" tIns="0" rIns="0" bIns="0" rtlCol="0" anchor="t">
            <a:spAutoFit/>
          </a:bodyPr>
          <a:lstStyle/>
          <a:p>
            <a:pPr algn="l">
              <a:lnSpc>
                <a:spcPts val="15751"/>
              </a:lnSpc>
            </a:pPr>
            <a:r>
              <a:rPr lang="en-US" sz="7200" b="1" dirty="0">
                <a:solidFill>
                  <a:srgbClr val="FFFFFF"/>
                </a:solidFill>
                <a:latin typeface="Barlow SemiCondensed Heavy"/>
                <a:ea typeface="Barlow SemiCondensed Heavy"/>
                <a:cs typeface="Barlow SemiCondensed Heavy"/>
                <a:sym typeface="Barlow SemiCondensed Heavy"/>
              </a:rPr>
              <a:t>PLAYER-LEVEL</a:t>
            </a:r>
          </a:p>
        </p:txBody>
      </p:sp>
      <p:sp>
        <p:nvSpPr>
          <p:cNvPr id="17" name="TextBox 17"/>
          <p:cNvSpPr txBox="1"/>
          <p:nvPr/>
        </p:nvSpPr>
        <p:spPr>
          <a:xfrm>
            <a:off x="408562" y="-48726"/>
            <a:ext cx="7315201" cy="1808187"/>
          </a:xfrm>
          <a:prstGeom prst="rect">
            <a:avLst/>
          </a:prstGeom>
        </p:spPr>
        <p:txBody>
          <a:bodyPr wrap="square" lIns="0" tIns="0" rIns="0" bIns="0" rtlCol="0" anchor="t">
            <a:spAutoFit/>
          </a:bodyPr>
          <a:lstStyle/>
          <a:p>
            <a:pPr algn="l">
              <a:lnSpc>
                <a:spcPts val="15751"/>
              </a:lnSpc>
            </a:pPr>
            <a:r>
              <a:rPr lang="en-US" sz="11251" b="1" dirty="0">
                <a:solidFill>
                  <a:srgbClr val="EE272A"/>
                </a:solidFill>
                <a:latin typeface="Barlow SemiCondensed Bold"/>
                <a:ea typeface="Barlow SemiCondensed Bold"/>
                <a:cs typeface="Barlow SemiCondensed Bold"/>
                <a:sym typeface="Barlow SemiCondensed Bold"/>
              </a:rPr>
              <a:t>FEATURES</a:t>
            </a:r>
          </a:p>
        </p:txBody>
      </p:sp>
      <p:sp>
        <p:nvSpPr>
          <p:cNvPr id="23" name="Freeform 23"/>
          <p:cNvSpPr/>
          <p:nvPr/>
        </p:nvSpPr>
        <p:spPr>
          <a:xfrm>
            <a:off x="15708545" y="8835144"/>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2"/>
            <a:stretch>
              <a:fillRect/>
            </a:stretch>
          </a:blipFill>
        </p:spPr>
        <p:txBody>
          <a:bodyPr/>
          <a:lstStyle/>
          <a:p>
            <a:endParaRPr lang="en-CA"/>
          </a:p>
        </p:txBody>
      </p:sp>
      <p:sp>
        <p:nvSpPr>
          <p:cNvPr id="26" name="TextBox 18">
            <a:extLst>
              <a:ext uri="{FF2B5EF4-FFF2-40B4-BE49-F238E27FC236}">
                <a16:creationId xmlns:a16="http://schemas.microsoft.com/office/drawing/2014/main" id="{0CBFCB4A-6E57-330C-8544-1368A818A5BD}"/>
              </a:ext>
            </a:extLst>
          </p:cNvPr>
          <p:cNvSpPr txBox="1"/>
          <p:nvPr/>
        </p:nvSpPr>
        <p:spPr>
          <a:xfrm>
            <a:off x="5017758" y="3141519"/>
            <a:ext cx="4981923" cy="4573753"/>
          </a:xfrm>
          <a:prstGeom prst="rect">
            <a:avLst/>
          </a:prstGeom>
        </p:spPr>
        <p:txBody>
          <a:bodyPr wrap="square" lIns="0" tIns="0" rIns="0" bIns="0" rtlCol="0" anchor="t">
            <a:spAutoFit/>
          </a:bodyPr>
          <a:lstStyle/>
          <a:p>
            <a:pPr marL="457200" indent="-457200" algn="l">
              <a:lnSpc>
                <a:spcPts val="4480"/>
              </a:lnSpc>
              <a:buFont typeface="Arial" panose="020B0604020202020204" pitchFamily="34" charset="0"/>
              <a:buChar char="•"/>
            </a:pPr>
            <a:r>
              <a:rPr lang="en-US" sz="3200" dirty="0">
                <a:solidFill>
                  <a:schemeClr val="bg1"/>
                </a:solidFill>
                <a:latin typeface="Montserrat"/>
                <a:ea typeface="Montserrat"/>
                <a:cs typeface="Montserrat"/>
                <a:sym typeface="Montserrat"/>
              </a:rPr>
              <a:t>Assists</a:t>
            </a:r>
          </a:p>
          <a:p>
            <a:pPr marL="457200" indent="-457200" algn="l">
              <a:lnSpc>
                <a:spcPts val="4480"/>
              </a:lnSpc>
              <a:buFont typeface="Arial" panose="020B0604020202020204" pitchFamily="34" charset="0"/>
              <a:buChar char="•"/>
            </a:pPr>
            <a:r>
              <a:rPr lang="en-US" sz="3200" dirty="0">
                <a:solidFill>
                  <a:schemeClr val="bg1"/>
                </a:solidFill>
                <a:latin typeface="Montserrat"/>
                <a:ea typeface="Montserrat"/>
                <a:cs typeface="Montserrat"/>
                <a:sym typeface="Montserrat"/>
              </a:rPr>
              <a:t>Pass Completion Rate</a:t>
            </a:r>
          </a:p>
          <a:p>
            <a:pPr marL="457200" indent="-457200" algn="l">
              <a:lnSpc>
                <a:spcPts val="4480"/>
              </a:lnSpc>
              <a:buFont typeface="Arial" panose="020B0604020202020204" pitchFamily="34" charset="0"/>
              <a:buChar char="•"/>
            </a:pPr>
            <a:r>
              <a:rPr lang="en-US" sz="3200" dirty="0">
                <a:solidFill>
                  <a:schemeClr val="bg1"/>
                </a:solidFill>
                <a:latin typeface="Montserrat"/>
                <a:ea typeface="Montserrat"/>
                <a:cs typeface="Montserrat"/>
                <a:sym typeface="Montserrat"/>
              </a:rPr>
              <a:t>Tackles Won</a:t>
            </a:r>
          </a:p>
          <a:p>
            <a:pPr marL="457200" indent="-457200" algn="l">
              <a:lnSpc>
                <a:spcPts val="4480"/>
              </a:lnSpc>
              <a:buFont typeface="Arial" panose="020B0604020202020204" pitchFamily="34" charset="0"/>
              <a:buChar char="•"/>
            </a:pPr>
            <a:r>
              <a:rPr lang="en-US" sz="3200" dirty="0">
                <a:solidFill>
                  <a:schemeClr val="bg1"/>
                </a:solidFill>
                <a:latin typeface="Montserrat"/>
                <a:ea typeface="Montserrat"/>
                <a:cs typeface="Montserrat"/>
                <a:sym typeface="Montserrat"/>
              </a:rPr>
              <a:t>Shots on Target</a:t>
            </a:r>
          </a:p>
          <a:p>
            <a:pPr marL="457200" indent="-457200" algn="l">
              <a:lnSpc>
                <a:spcPts val="4480"/>
              </a:lnSpc>
              <a:buFont typeface="Arial" panose="020B0604020202020204" pitchFamily="34" charset="0"/>
              <a:buChar char="•"/>
            </a:pPr>
            <a:r>
              <a:rPr lang="en-US" sz="3200" dirty="0">
                <a:solidFill>
                  <a:schemeClr val="bg1"/>
                </a:solidFill>
                <a:latin typeface="Montserrat"/>
                <a:ea typeface="Montserrat"/>
                <a:cs typeface="Montserrat"/>
                <a:sym typeface="Montserrat"/>
              </a:rPr>
              <a:t>Field Movement</a:t>
            </a:r>
          </a:p>
          <a:p>
            <a:pPr marL="457200" indent="-457200" algn="l">
              <a:lnSpc>
                <a:spcPts val="4480"/>
              </a:lnSpc>
              <a:buFont typeface="Arial" panose="020B0604020202020204" pitchFamily="34" charset="0"/>
              <a:buChar char="•"/>
            </a:pPr>
            <a:r>
              <a:rPr lang="en-US" sz="3200" dirty="0">
                <a:solidFill>
                  <a:schemeClr val="bg1"/>
                </a:solidFill>
                <a:latin typeface="Montserrat"/>
                <a:ea typeface="Montserrat"/>
                <a:cs typeface="Montserrat"/>
                <a:sym typeface="Montserrat"/>
              </a:rPr>
              <a:t>Speed</a:t>
            </a:r>
          </a:p>
          <a:p>
            <a:pPr marL="457200" indent="-457200" algn="l">
              <a:lnSpc>
                <a:spcPts val="4480"/>
              </a:lnSpc>
              <a:buFont typeface="Arial" panose="020B0604020202020204" pitchFamily="34" charset="0"/>
              <a:buChar char="•"/>
            </a:pPr>
            <a:r>
              <a:rPr lang="en-US" sz="3200" dirty="0">
                <a:solidFill>
                  <a:schemeClr val="bg1"/>
                </a:solidFill>
                <a:latin typeface="Montserrat"/>
                <a:ea typeface="Montserrat"/>
                <a:cs typeface="Montserrat"/>
                <a:sym typeface="Montserrat"/>
              </a:rPr>
              <a:t>Stamina</a:t>
            </a:r>
          </a:p>
          <a:p>
            <a:pPr marL="457200" indent="-457200" algn="l">
              <a:lnSpc>
                <a:spcPts val="4480"/>
              </a:lnSpc>
              <a:buFont typeface="Arial" panose="020B0604020202020204" pitchFamily="34" charset="0"/>
              <a:buChar char="•"/>
            </a:pPr>
            <a:r>
              <a:rPr lang="en-US" sz="3200" dirty="0">
                <a:solidFill>
                  <a:schemeClr val="bg1"/>
                </a:solidFill>
                <a:latin typeface="Montserrat"/>
                <a:ea typeface="Montserrat"/>
                <a:cs typeface="Montserrat"/>
                <a:sym typeface="Montserrat"/>
              </a:rPr>
              <a:t>Strength</a:t>
            </a:r>
          </a:p>
        </p:txBody>
      </p:sp>
      <p:grpSp>
        <p:nvGrpSpPr>
          <p:cNvPr id="20" name="Group 9">
            <a:extLst>
              <a:ext uri="{FF2B5EF4-FFF2-40B4-BE49-F238E27FC236}">
                <a16:creationId xmlns:a16="http://schemas.microsoft.com/office/drawing/2014/main" id="{CDD5DED6-D95A-0090-58EB-C236562D07B2}"/>
              </a:ext>
            </a:extLst>
          </p:cNvPr>
          <p:cNvGrpSpPr/>
          <p:nvPr/>
        </p:nvGrpSpPr>
        <p:grpSpPr>
          <a:xfrm>
            <a:off x="-1583735" y="1891626"/>
            <a:ext cx="6518650" cy="5601965"/>
            <a:chOff x="0" y="0"/>
            <a:chExt cx="812800" cy="698500"/>
          </a:xfrm>
        </p:grpSpPr>
        <p:sp>
          <p:nvSpPr>
            <p:cNvPr id="21" name="Freeform 10">
              <a:extLst>
                <a:ext uri="{FF2B5EF4-FFF2-40B4-BE49-F238E27FC236}">
                  <a16:creationId xmlns:a16="http://schemas.microsoft.com/office/drawing/2014/main" id="{83ED0EE2-67E7-DEE1-F4D3-84887AB7CEAE}"/>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22" name="TextBox 11">
              <a:extLst>
                <a:ext uri="{FF2B5EF4-FFF2-40B4-BE49-F238E27FC236}">
                  <a16:creationId xmlns:a16="http://schemas.microsoft.com/office/drawing/2014/main" id="{7536E9A1-E922-F7E6-E9EA-AE4CDCB85E26}"/>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8" name="Group 16">
            <a:extLst>
              <a:ext uri="{FF2B5EF4-FFF2-40B4-BE49-F238E27FC236}">
                <a16:creationId xmlns:a16="http://schemas.microsoft.com/office/drawing/2014/main" id="{47F93752-76F9-C46D-6290-296D9A03094D}"/>
              </a:ext>
            </a:extLst>
          </p:cNvPr>
          <p:cNvGrpSpPr/>
          <p:nvPr/>
        </p:nvGrpSpPr>
        <p:grpSpPr>
          <a:xfrm>
            <a:off x="-1345959" y="2088241"/>
            <a:ext cx="6043098" cy="5233051"/>
            <a:chOff x="0" y="0"/>
            <a:chExt cx="4282440" cy="3708400"/>
          </a:xfrm>
        </p:grpSpPr>
        <p:sp>
          <p:nvSpPr>
            <p:cNvPr id="19" name="Freeform 17">
              <a:extLst>
                <a:ext uri="{FF2B5EF4-FFF2-40B4-BE49-F238E27FC236}">
                  <a16:creationId xmlns:a16="http://schemas.microsoft.com/office/drawing/2014/main" id="{CBC5A4FB-7025-189B-03BE-5D849D99BB89}"/>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2833" r="-12833"/>
              </a:stretch>
            </a:blipFill>
          </p:spPr>
          <p:txBody>
            <a:bodyPr/>
            <a:lstStyle/>
            <a:p>
              <a:endParaRPr lang="en-CA"/>
            </a:p>
          </p:txBody>
        </p:sp>
      </p:grpSp>
      <p:pic>
        <p:nvPicPr>
          <p:cNvPr id="5" name="Picture 4" descr="A graph of a number of players&#10;&#10;Description automatically generated">
            <a:extLst>
              <a:ext uri="{FF2B5EF4-FFF2-40B4-BE49-F238E27FC236}">
                <a16:creationId xmlns:a16="http://schemas.microsoft.com/office/drawing/2014/main" id="{CC12085C-D249-056B-3901-BD1316B1C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6396" y="3095430"/>
            <a:ext cx="7816033" cy="5601965"/>
          </a:xfrm>
          <a:prstGeom prst="rect">
            <a:avLst/>
          </a:prstGeom>
        </p:spPr>
      </p:pic>
    </p:spTree>
    <p:extLst>
      <p:ext uri="{BB962C8B-B14F-4D97-AF65-F5344CB8AC3E}">
        <p14:creationId xmlns:p14="http://schemas.microsoft.com/office/powerpoint/2010/main" val="525396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15E2490F41B4D49BC580ECB4DFE4A4C" ma:contentTypeVersion="12" ma:contentTypeDescription="Create a new document." ma:contentTypeScope="" ma:versionID="030628b80a399d81a39cc694e1709d8d">
  <xsd:schema xmlns:xsd="http://www.w3.org/2001/XMLSchema" xmlns:xs="http://www.w3.org/2001/XMLSchema" xmlns:p="http://schemas.microsoft.com/office/2006/metadata/properties" xmlns:ns2="336cced0-9ed6-433e-a746-c6d389bdfbe1" xmlns:ns3="c1dcbd4a-0d18-4d16-9d19-9d7ab35680b0" targetNamespace="http://schemas.microsoft.com/office/2006/metadata/properties" ma:root="true" ma:fieldsID="af127010a47528ee33c65285305ddfad" ns2:_="" ns3:_="">
    <xsd:import namespace="336cced0-9ed6-433e-a746-c6d389bdfbe1"/>
    <xsd:import namespace="c1dcbd4a-0d18-4d16-9d19-9d7ab35680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cced0-9ed6-433e-a746-c6d389bdfb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15f1731-198b-4c94-97f0-74c3d07ecf6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dcbd4a-0d18-4d16-9d19-9d7ab35680b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663e0d5-d4b0-4b26-8960-d8901bf1a37f}" ma:internalName="TaxCatchAll" ma:showField="CatchAllData" ma:web="c1dcbd4a-0d18-4d16-9d19-9d7ab3568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B525BC-0399-4038-9ECD-FA707761C0DA}">
  <ds:schemaRefs>
    <ds:schemaRef ds:uri="http://schemas.microsoft.com/sharepoint/v3/contenttype/forms"/>
  </ds:schemaRefs>
</ds:datastoreItem>
</file>

<file path=customXml/itemProps2.xml><?xml version="1.0" encoding="utf-8"?>
<ds:datastoreItem xmlns:ds="http://schemas.openxmlformats.org/officeDocument/2006/customXml" ds:itemID="{B1A4BCCC-25F0-4409-8FBF-6571C2382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6cced0-9ed6-433e-a746-c6d389bdfbe1"/>
    <ds:schemaRef ds:uri="c1dcbd4a-0d18-4d16-9d19-9d7ab35680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658</TotalTime>
  <Words>1156</Words>
  <Application>Microsoft Office PowerPoint</Application>
  <PresentationFormat>Custom</PresentationFormat>
  <Paragraphs>192</Paragraphs>
  <Slides>18</Slides>
  <Notes>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vt:i4>
      </vt:variant>
    </vt:vector>
  </HeadingPairs>
  <TitlesOfParts>
    <vt:vector size="34" baseType="lpstr">
      <vt:lpstr>Montserrat</vt:lpstr>
      <vt:lpstr>Poppins Bold</vt:lpstr>
      <vt:lpstr>Arial</vt:lpstr>
      <vt:lpstr>Montserrat Bold</vt:lpstr>
      <vt:lpstr>Barlow SemiCondensed Bold</vt:lpstr>
      <vt:lpstr>TAN Headline</vt:lpstr>
      <vt:lpstr>Montserrat Bold Italics</vt:lpstr>
      <vt:lpstr>Calibri</vt:lpstr>
      <vt:lpstr>Barlow SemiCondensed Heavy</vt:lpstr>
      <vt:lpstr>Poppins</vt:lpstr>
      <vt:lpstr>Anton</vt:lpstr>
      <vt:lpstr>Montserrat Medium</vt:lpstr>
      <vt:lpstr>Aptos</vt:lpstr>
      <vt:lpstr>Barlow SemiCondensed Semi-Bold</vt:lpstr>
      <vt:lpstr>Codec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Week 8 Copper Incorporated</dc:title>
  <dc:creator>Prescila Mora</dc:creator>
  <cp:lastModifiedBy>Prescila Mora</cp:lastModifiedBy>
  <cp:revision>5</cp:revision>
  <dcterms:created xsi:type="dcterms:W3CDTF">2006-08-16T00:00:00Z</dcterms:created>
  <dcterms:modified xsi:type="dcterms:W3CDTF">2024-11-01T10:31:21Z</dcterms:modified>
  <dc:identifier>DAGRnlsseY0</dc:identifier>
</cp:coreProperties>
</file>